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65" r:id="rId4"/>
    <p:sldId id="279" r:id="rId5"/>
    <p:sldId id="280" r:id="rId6"/>
    <p:sldId id="264" r:id="rId7"/>
    <p:sldId id="259" r:id="rId8"/>
    <p:sldId id="276" r:id="rId9"/>
    <p:sldId id="281" r:id="rId10"/>
    <p:sldId id="277" r:id="rId11"/>
    <p:sldId id="282" r:id="rId12"/>
    <p:sldId id="278" r:id="rId13"/>
    <p:sldId id="283" r:id="rId14"/>
    <p:sldId id="260" r:id="rId15"/>
    <p:sldId id="261" r:id="rId16"/>
    <p:sldId id="284" r:id="rId17"/>
    <p:sldId id="266" r:id="rId18"/>
    <p:sldId id="267" r:id="rId19"/>
    <p:sldId id="262" r:id="rId20"/>
    <p:sldId id="268" r:id="rId21"/>
    <p:sldId id="269" r:id="rId22"/>
    <p:sldId id="270" r:id="rId23"/>
    <p:sldId id="271" r:id="rId24"/>
    <p:sldId id="263" r:id="rId25"/>
    <p:sldId id="272" r:id="rId26"/>
    <p:sldId id="273" r:id="rId27"/>
    <p:sldId id="285" r:id="rId28"/>
    <p:sldId id="275" r:id="rId29"/>
    <p:sldId id="274" r:id="rId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15D764-842C-C9B2-F628-4996AB7B59D4}" name="润萱 舒" initials="润萱" userId="c120574afa38f6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6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C27BC-459D-44AC-B95D-3582AD6F7260}" v="3814" dt="2019-12-11T01:39:20.482"/>
    <p1510:client id="{82CCC605-288B-4D48-9888-BE927DD01882}" v="3251" dt="2019-12-11T01:46:34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90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ations.lib.chalmers.se/records/fulltext/241770/241770.pd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ations.lib.chalmers.se/records/fulltext/241770/241770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e3ced9c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e3ced9c3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* beer’s :The energy of light will increase first then decrease. The bottom will have natural looking dark edges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430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e3ced9c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e3ced9c3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25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e3ced9c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e3ced9c3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820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e3ced9c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e3ced9c3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271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c4bbc0a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c4bbc0a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4bbc0a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c4bbc0a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4bbc0a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c4bbc0a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67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4bbc0a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c4bbc0a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172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4bbc0a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c4bbc0a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85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c4bbc0a9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c4bbc0a9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e3ced9c3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e3ced9c3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4bbc0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4bbc0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161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4bbc0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4bbc0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42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4bbc0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4bbc0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311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4bbc0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4bbc0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121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4bbc0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4bbc0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4bbc0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4bbc0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155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4bbc0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4bbc0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395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6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e3ced9c3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e3ced9c3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419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3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Ray Marching is similar to ray tracing. We assume the atmosphere is around the earth, which is a donut-like shape having two layers. Between the layers are clouds. We find the </a:t>
            </a:r>
            <a:r>
              <a:rPr lang="en-US" err="1"/>
              <a:t>intereset</a:t>
            </a:r>
            <a:r>
              <a:rPr lang="en-US"/>
              <a:t> points with the atmosphere, sample the noise as its density. Then sample towards the sunlight to get its lighting.</a:t>
            </a:r>
          </a:p>
          <a:p>
            <a:endParaRPr lang="en-US"/>
          </a:p>
          <a:p>
            <a:r>
              <a:rPr lang="en-US">
                <a:hlinkClick r:id="rId3"/>
              </a:rPr>
              <a:t>http://publications.lib.chalmers.se/records/fulltext/241770/241770.pdf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23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Ray Marching is similar to ray tracing. We assume the atmosphere is around the earth, which is a donut-like shape having two layers. Between the layers are clouds. We find the </a:t>
            </a:r>
            <a:r>
              <a:rPr lang="en-US" err="1"/>
              <a:t>intereset</a:t>
            </a:r>
            <a:r>
              <a:rPr lang="en-US"/>
              <a:t> points with the atmosphere, sample the noise as its density. Then sample towards the sunlight to get its lighting.</a:t>
            </a:r>
          </a:p>
          <a:p>
            <a:endParaRPr lang="en-US"/>
          </a:p>
          <a:p>
            <a:r>
              <a:rPr lang="en-US">
                <a:hlinkClick r:id="rId3"/>
              </a:rPr>
              <a:t>http://publications.lib.chalmers.se/records/fulltext/241770/241770.pdf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3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e3ced9c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e3ced9c3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e3ced9c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e3ced9c3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Attenuation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860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e3ced9c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e3ced9c3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The bigger it is, it will become more white color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044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ofluis.com/3d-work/the-art-of-the-witness/clouds/" TargetMode="External"/><Relationship Id="rId7" Type="http://schemas.openxmlformats.org/officeDocument/2006/relationships/hyperlink" Target="https://developer.nvidia.com/gpugems/GPUGems2/gpugems2_chapter16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ublications.lib.chalmers.se/records/fulltext/241770/241770.pdf" TargetMode="External"/><Relationship Id="rId5" Type="http://schemas.openxmlformats.org/officeDocument/2006/relationships/hyperlink" Target="https://media.contentapi.ea.com/content/dam/eacom/frostbite/files/s2016-pbs-frostbite-sky-clouds-new.pdf" TargetMode="External"/><Relationship Id="rId4" Type="http://schemas.openxmlformats.org/officeDocument/2006/relationships/hyperlink" Target="http://killzone.dl.playstation.net/killzone/horizonzerodawn/presentations/Siggraph15_Schneider_Real-Time_Volumetric_Cloudscapes_of_Horizon_Zero_Dawn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853125"/>
            <a:ext cx="4358400" cy="32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Real-Time Volumetric Cloud Rendering with Ray-Marching Technique</a:t>
            </a:r>
            <a:endParaRPr sz="30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610600" y="30160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 Shu, Yun Jiang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Lighting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E545677-C7E0-4731-B03F-5545881C98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8BEBAA5-9707-4B6D-BC18-B524A473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1CED399-9972-41F2-BD9C-67352DD280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BCC5F52-9284-45EC-A681-447F8BFA14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876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E480B-003B-4BA0-A562-DC110C8499A8}"/>
              </a:ext>
            </a:extLst>
          </p:cNvPr>
          <p:cNvSpPr txBox="1"/>
          <p:nvPr/>
        </p:nvSpPr>
        <p:spPr>
          <a:xfrm>
            <a:off x="5512341" y="3986561"/>
            <a:ext cx="228460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Powder Effect </a:t>
            </a:r>
            <a:r>
              <a:rPr lang="en-US" baseline="30000" dirty="0">
                <a:solidFill>
                  <a:schemeClr val="bg1"/>
                </a:solidFill>
                <a:latin typeface="Montserrat" panose="020B0604020202020204" charset="0"/>
              </a:rPr>
              <a:t>[GUERRILLA]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4A316C-C465-4B0B-8D23-26AC4E47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81" y="1776515"/>
            <a:ext cx="3697520" cy="20771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DFE736-49CF-47C4-B56B-A9EF24B84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99" y="1776515"/>
            <a:ext cx="3697519" cy="2059135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F09EE4A2-E5DA-4976-AB2E-676AF28A35EA}"/>
              </a:ext>
            </a:extLst>
          </p:cNvPr>
          <p:cNvSpPr txBox="1"/>
          <p:nvPr/>
        </p:nvSpPr>
        <p:spPr>
          <a:xfrm>
            <a:off x="1504954" y="3986561"/>
            <a:ext cx="196880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Dark Edge </a:t>
            </a:r>
            <a:r>
              <a:rPr lang="en-US" baseline="30000" dirty="0">
                <a:solidFill>
                  <a:schemeClr val="bg1"/>
                </a:solidFill>
                <a:latin typeface="Montserrat" panose="020B0604020202020204" charset="0"/>
              </a:rPr>
              <a:t>[GUERRILLA]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7803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Lighting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E545677-C7E0-4731-B03F-5545881C98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8BEBAA5-9707-4B6D-BC18-B524A473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Google Shape;153;p16">
            <a:extLst>
              <a:ext uri="{FF2B5EF4-FFF2-40B4-BE49-F238E27FC236}">
                <a16:creationId xmlns:a16="http://schemas.microsoft.com/office/drawing/2014/main" id="{0B13F66F-08E9-4530-9524-670A6B9794BE}"/>
              </a:ext>
            </a:extLst>
          </p:cNvPr>
          <p:cNvSpPr txBox="1">
            <a:spLocks/>
          </p:cNvSpPr>
          <p:nvPr/>
        </p:nvSpPr>
        <p:spPr>
          <a:xfrm>
            <a:off x="1204950" y="919903"/>
            <a:ext cx="7038900" cy="264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2000" b="1"/>
              <a:t>What We Want: </a:t>
            </a:r>
          </a:p>
          <a:p>
            <a:pPr marL="146050" indent="0">
              <a:buNone/>
            </a:pPr>
            <a:r>
              <a:rPr lang="en-US" sz="1800"/>
              <a:t>Final Color = (</a:t>
            </a:r>
            <a:r>
              <a:rPr lang="en-US" sz="1800" err="1">
                <a:solidFill>
                  <a:srgbClr val="FF0000"/>
                </a:solidFill>
              </a:rPr>
              <a:t>ShadowColor</a:t>
            </a:r>
            <a:r>
              <a:rPr lang="en-US" sz="1800"/>
              <a:t> + </a:t>
            </a:r>
            <a:r>
              <a:rPr lang="en-US" sz="1800" err="1">
                <a:solidFill>
                  <a:srgbClr val="92D050"/>
                </a:solidFill>
              </a:rPr>
              <a:t>ShadowStrength</a:t>
            </a:r>
            <a:r>
              <a:rPr lang="en-US" sz="1800">
                <a:solidFill>
                  <a:srgbClr val="92D050"/>
                </a:solidFill>
              </a:rPr>
              <a:t> </a:t>
            </a:r>
            <a:r>
              <a:rPr lang="en-US" sz="1800"/>
              <a:t>+ </a:t>
            </a:r>
            <a:r>
              <a:rPr lang="en-US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Scattering</a:t>
            </a:r>
            <a:r>
              <a:rPr lang="en-US" sz="1800"/>
              <a:t>) * </a:t>
            </a:r>
          </a:p>
          <a:p>
            <a:pPr marL="146050" indent="0">
              <a:buNone/>
            </a:pPr>
            <a:r>
              <a:rPr lang="en-US" sz="1800">
                <a:solidFill>
                  <a:srgbClr val="00B0F0"/>
                </a:solidFill>
              </a:rPr>
              <a:t>	             Dark Edges </a:t>
            </a:r>
            <a:r>
              <a:rPr lang="en-US" sz="1800"/>
              <a:t>* </a:t>
            </a:r>
            <a:r>
              <a:rPr lang="en-US" sz="1800">
                <a:solidFill>
                  <a:srgbClr val="A162D0"/>
                </a:solidFill>
              </a:rPr>
              <a:t>Transmittance</a:t>
            </a:r>
            <a:endParaRPr lang="en-US" sz="1800"/>
          </a:p>
          <a:p>
            <a:pPr marL="146050" indent="0">
              <a:buNone/>
            </a:pPr>
            <a:r>
              <a:rPr lang="en-US" err="1">
                <a:solidFill>
                  <a:srgbClr val="FF0000"/>
                </a:solidFill>
              </a:rPr>
              <a:t>ShadowColor</a:t>
            </a:r>
            <a:r>
              <a:rPr lang="en-US"/>
              <a:t> = Base color for the shadow part of the clouds</a:t>
            </a:r>
          </a:p>
          <a:p>
            <a:pPr marL="146050" indent="0">
              <a:buNone/>
            </a:pP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Scattering</a:t>
            </a:r>
            <a:r>
              <a:rPr lang="en-US"/>
              <a:t> = pow(dot(</a:t>
            </a:r>
            <a:r>
              <a:rPr lang="en-US" err="1"/>
              <a:t>rayDir</a:t>
            </a:r>
            <a:r>
              <a:rPr lang="en-US"/>
              <a:t>, </a:t>
            </a:r>
            <a:r>
              <a:rPr lang="en-US" err="1"/>
              <a:t>lightDir</a:t>
            </a:r>
            <a:r>
              <a:rPr lang="en-US"/>
              <a:t>), </a:t>
            </a:r>
            <a:r>
              <a:rPr lang="en-US" err="1"/>
              <a:t>ScatteringStrength</a:t>
            </a:r>
            <a:r>
              <a:rPr lang="en-US"/>
              <a:t>);</a:t>
            </a:r>
          </a:p>
          <a:p>
            <a:pPr marL="146050" indent="0">
              <a:buNone/>
            </a:pPr>
            <a:r>
              <a:rPr lang="en-US">
                <a:solidFill>
                  <a:srgbClr val="A162D0"/>
                </a:solidFill>
              </a:rPr>
              <a:t>Transmittance </a:t>
            </a:r>
            <a:r>
              <a:rPr lang="en-US"/>
              <a:t>= Beer’s Law</a:t>
            </a:r>
          </a:p>
          <a:p>
            <a:pPr marL="146050" indent="0">
              <a:buNone/>
            </a:pPr>
            <a:r>
              <a:rPr lang="en-US">
                <a:solidFill>
                  <a:srgbClr val="00B0F0"/>
                </a:solidFill>
              </a:rPr>
              <a:t>Dark Edges </a:t>
            </a:r>
            <a:r>
              <a:rPr lang="en-US"/>
              <a:t>= Powder Effect</a:t>
            </a:r>
          </a:p>
          <a:p>
            <a:pPr marL="146050" indent="0">
              <a:buNone/>
            </a:pPr>
            <a:r>
              <a:rPr lang="en-US" sz="1400" err="1">
                <a:solidFill>
                  <a:srgbClr val="92D050"/>
                </a:solidFill>
              </a:rPr>
              <a:t>ShadowStrength</a:t>
            </a:r>
            <a:r>
              <a:rPr lang="en-US" sz="1400">
                <a:solidFill>
                  <a:srgbClr val="92D050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= Sample towards sunlight</a:t>
            </a:r>
            <a:endParaRPr lang="en-US"/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9AA33B-E369-44A2-AF56-1DE4BC2E8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59" y="3265758"/>
            <a:ext cx="2211157" cy="138672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D535412-D5C2-4570-B6F9-83DAEE8E58F0}"/>
              </a:ext>
            </a:extLst>
          </p:cNvPr>
          <p:cNvCxnSpPr>
            <a:cxnSpLocks/>
          </p:cNvCxnSpPr>
          <p:nvPr/>
        </p:nvCxnSpPr>
        <p:spPr>
          <a:xfrm flipH="1" flipV="1">
            <a:off x="2941234" y="4354925"/>
            <a:ext cx="2340397" cy="248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53;p16">
            <a:extLst>
              <a:ext uri="{FF2B5EF4-FFF2-40B4-BE49-F238E27FC236}">
                <a16:creationId xmlns:a16="http://schemas.microsoft.com/office/drawing/2014/main" id="{024ED8DD-0E78-470D-A422-0CE0F8E1C0C2}"/>
              </a:ext>
            </a:extLst>
          </p:cNvPr>
          <p:cNvSpPr txBox="1">
            <a:spLocks/>
          </p:cNvSpPr>
          <p:nvPr/>
        </p:nvSpPr>
        <p:spPr>
          <a:xfrm>
            <a:off x="5307982" y="4389852"/>
            <a:ext cx="1717577" cy="52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/>
              <a:t>Shadow Color</a:t>
            </a:r>
          </a:p>
        </p:txBody>
      </p:sp>
    </p:spTree>
    <p:extLst>
      <p:ext uri="{BB962C8B-B14F-4D97-AF65-F5344CB8AC3E}">
        <p14:creationId xmlns:p14="http://schemas.microsoft.com/office/powerpoint/2010/main" val="2153528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Rendering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E545677-C7E0-4731-B03F-5545881C98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8BEBAA5-9707-4B6D-BC18-B524A473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1CED399-9972-41F2-BD9C-67352DD280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BCC5F52-9284-45EC-A681-447F8BFA14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876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B2C2BB7-AC77-4C44-8B92-27791E52F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085" y="1176812"/>
            <a:ext cx="432953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altLang="zh-CN" sz="1600"/>
              <a:t>Steps: </a:t>
            </a:r>
          </a:p>
          <a:p>
            <a:pPr marL="488950" indent="-342900">
              <a:buFont typeface="+mj-lt"/>
              <a:buAutoNum type="arabicPeriod"/>
            </a:pPr>
            <a:r>
              <a:rPr lang="en-US" altLang="zh-CN" sz="1600"/>
              <a:t>Get density1 of A from sampling the shape texture along camera ray</a:t>
            </a:r>
          </a:p>
          <a:p>
            <a:pPr marL="488950" indent="-342900">
              <a:buFont typeface="+mj-lt"/>
              <a:buAutoNum type="arabicPeriod"/>
            </a:pPr>
            <a:r>
              <a:rPr lang="en-US" altLang="zh-CN" sz="1600"/>
              <a:t>Get density2 of B from s</a:t>
            </a:r>
            <a:r>
              <a:rPr lang="en-US" sz="1600"/>
              <a:t>ampling the shape texture  along shadow ray</a:t>
            </a:r>
          </a:p>
          <a:p>
            <a:pPr marL="488950" indent="-342900">
              <a:buFont typeface="+mj-lt"/>
              <a:buAutoNum type="arabicPeriod"/>
            </a:pPr>
            <a:r>
              <a:rPr lang="en-US" sz="1600"/>
              <a:t>Use the difference (density1 – density2) to represent the shadow strength</a:t>
            </a:r>
          </a:p>
          <a:p>
            <a:pPr marL="146050" indent="0">
              <a:buNone/>
            </a:pPr>
            <a:endParaRPr lang="en-US" sz="1600"/>
          </a:p>
          <a:p>
            <a:pPr marL="146050" indent="0">
              <a:buNone/>
            </a:pPr>
            <a:r>
              <a:rPr lang="en-US" sz="1600"/>
              <a:t>How to get the sample UV?</a:t>
            </a:r>
          </a:p>
          <a:p>
            <a:pPr marL="146050" indent="0">
              <a:buNone/>
            </a:pPr>
            <a:r>
              <a:rPr lang="en-US" sz="1600"/>
              <a:t>Use ray marching, find the intersection points of the ray, sample along the ray in the atmosphere.</a:t>
            </a:r>
          </a:p>
        </p:txBody>
      </p:sp>
      <p:sp>
        <p:nvSpPr>
          <p:cNvPr id="12" name="云形 11">
            <a:extLst>
              <a:ext uri="{FF2B5EF4-FFF2-40B4-BE49-F238E27FC236}">
                <a16:creationId xmlns:a16="http://schemas.microsoft.com/office/drawing/2014/main" id="{D787272F-0200-4577-8A27-DCD8E491C399}"/>
              </a:ext>
            </a:extLst>
          </p:cNvPr>
          <p:cNvSpPr/>
          <p:nvPr/>
        </p:nvSpPr>
        <p:spPr>
          <a:xfrm>
            <a:off x="6740162" y="2471351"/>
            <a:ext cx="1924123" cy="1147413"/>
          </a:xfrm>
          <a:prstGeom prst="clou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16CA12B-84EC-4720-83C7-02909CEE090A}"/>
              </a:ext>
            </a:extLst>
          </p:cNvPr>
          <p:cNvSpPr/>
          <p:nvPr/>
        </p:nvSpPr>
        <p:spPr>
          <a:xfrm>
            <a:off x="6540248" y="1470822"/>
            <a:ext cx="494858" cy="4948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笑脸 13">
            <a:extLst>
              <a:ext uri="{FF2B5EF4-FFF2-40B4-BE49-F238E27FC236}">
                <a16:creationId xmlns:a16="http://schemas.microsoft.com/office/drawing/2014/main" id="{5A104FD5-5290-4BFB-85C9-52DB53AAF472}"/>
              </a:ext>
            </a:extLst>
          </p:cNvPr>
          <p:cNvSpPr/>
          <p:nvPr/>
        </p:nvSpPr>
        <p:spPr>
          <a:xfrm>
            <a:off x="6087328" y="3963799"/>
            <a:ext cx="335398" cy="335398"/>
          </a:xfrm>
          <a:prstGeom prst="smileyF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D41DCBA-6AF6-47D6-8BBA-A4635433E8E5}"/>
              </a:ext>
            </a:extLst>
          </p:cNvPr>
          <p:cNvCxnSpPr>
            <a:cxnSpLocks/>
          </p:cNvCxnSpPr>
          <p:nvPr/>
        </p:nvCxnSpPr>
        <p:spPr>
          <a:xfrm flipV="1">
            <a:off x="6398012" y="2471351"/>
            <a:ext cx="1955589" cy="16166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F2051BC1-9D76-45C1-AFB4-A0C9CF164C5B}"/>
              </a:ext>
            </a:extLst>
          </p:cNvPr>
          <p:cNvSpPr/>
          <p:nvPr/>
        </p:nvSpPr>
        <p:spPr>
          <a:xfrm>
            <a:off x="7580422" y="3045057"/>
            <a:ext cx="60018" cy="600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7A0A9AA-40C9-43CA-BA52-B91510CF00F9}"/>
              </a:ext>
            </a:extLst>
          </p:cNvPr>
          <p:cNvCxnSpPr>
            <a:cxnSpLocks/>
          </p:cNvCxnSpPr>
          <p:nvPr/>
        </p:nvCxnSpPr>
        <p:spPr>
          <a:xfrm flipH="1" flipV="1">
            <a:off x="6835191" y="1740831"/>
            <a:ext cx="754365" cy="13130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A2110522-BAE2-4CEB-A2B8-521CBEDABEF4}"/>
              </a:ext>
            </a:extLst>
          </p:cNvPr>
          <p:cNvSpPr/>
          <p:nvPr/>
        </p:nvSpPr>
        <p:spPr>
          <a:xfrm>
            <a:off x="7475096" y="2876550"/>
            <a:ext cx="60018" cy="600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9B105-8C7B-459C-BF65-BF07145134E1}"/>
              </a:ext>
            </a:extLst>
          </p:cNvPr>
          <p:cNvSpPr txBox="1"/>
          <p:nvPr/>
        </p:nvSpPr>
        <p:spPr>
          <a:xfrm>
            <a:off x="7571592" y="3045057"/>
            <a:ext cx="3129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E5FB1-C214-445D-AAEB-245D6EBD5417}"/>
              </a:ext>
            </a:extLst>
          </p:cNvPr>
          <p:cNvSpPr txBox="1"/>
          <p:nvPr/>
        </p:nvSpPr>
        <p:spPr>
          <a:xfrm>
            <a:off x="7180153" y="2767289"/>
            <a:ext cx="32252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88760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5EC36B3-C4B0-4555-9996-BE2428A0B7CD}"/>
              </a:ext>
            </a:extLst>
          </p:cNvPr>
          <p:cNvGrpSpPr/>
          <p:nvPr/>
        </p:nvGrpSpPr>
        <p:grpSpPr>
          <a:xfrm>
            <a:off x="3490189" y="3895852"/>
            <a:ext cx="650182" cy="647945"/>
            <a:chOff x="1054837" y="2565777"/>
            <a:chExt cx="1259884" cy="1255550"/>
          </a:xfrm>
          <a:scene3d>
            <a:camera prst="perspectiveContrastingLeftFacing">
              <a:rot lat="20528893" lon="3119282" rev="18779699"/>
            </a:camera>
            <a:lightRig rig="threePt" dir="t"/>
          </a:scene3d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CA09AEF-206C-4513-B983-FA35B21E2387}"/>
                </a:ext>
              </a:extLst>
            </p:cNvPr>
            <p:cNvGrpSpPr/>
            <p:nvPr/>
          </p:nvGrpSpPr>
          <p:grpSpPr>
            <a:xfrm>
              <a:off x="1054837" y="2565777"/>
              <a:ext cx="1259884" cy="629942"/>
              <a:chOff x="1054837" y="2565777"/>
              <a:chExt cx="1259884" cy="629942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372CB5E-709F-4933-A344-F6755EEE7087}"/>
                  </a:ext>
                </a:extLst>
              </p:cNvPr>
              <p:cNvGrpSpPr/>
              <p:nvPr/>
            </p:nvGrpSpPr>
            <p:grpSpPr>
              <a:xfrm>
                <a:off x="1054837" y="2565777"/>
                <a:ext cx="629942" cy="629942"/>
                <a:chOff x="1054837" y="2565777"/>
                <a:chExt cx="1828800" cy="1828800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24F52C55-D664-497B-96AE-01F036AABA42}"/>
                    </a:ext>
                  </a:extLst>
                </p:cNvPr>
                <p:cNvGrpSpPr/>
                <p:nvPr/>
              </p:nvGrpSpPr>
              <p:grpSpPr>
                <a:xfrm>
                  <a:off x="1054837" y="2565777"/>
                  <a:ext cx="1828800" cy="914400"/>
                  <a:chOff x="1054837" y="2565777"/>
                  <a:chExt cx="1828800" cy="914400"/>
                </a:xfrm>
              </p:grpSpPr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02B5081A-BCEE-49E2-B3FB-1EAC5859A282}"/>
                      </a:ext>
                    </a:extLst>
                  </p:cNvPr>
                  <p:cNvSpPr/>
                  <p:nvPr/>
                </p:nvSpPr>
                <p:spPr>
                  <a:xfrm>
                    <a:off x="10548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A9277018-4D7B-4CD8-8CB7-B81084F9D200}"/>
                      </a:ext>
                    </a:extLst>
                  </p:cNvPr>
                  <p:cNvSpPr/>
                  <p:nvPr/>
                </p:nvSpPr>
                <p:spPr>
                  <a:xfrm>
                    <a:off x="19692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354CE872-E7E3-478F-ABE8-B276FE628632}"/>
                    </a:ext>
                  </a:extLst>
                </p:cNvPr>
                <p:cNvGrpSpPr/>
                <p:nvPr/>
              </p:nvGrpSpPr>
              <p:grpSpPr>
                <a:xfrm>
                  <a:off x="1054837" y="3480177"/>
                  <a:ext cx="1828800" cy="914400"/>
                  <a:chOff x="1054837" y="2565777"/>
                  <a:chExt cx="1828800" cy="914400"/>
                </a:xfrm>
              </p:grpSpPr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A27FDBE0-D85A-4C40-9CB2-0B100383C3C1}"/>
                      </a:ext>
                    </a:extLst>
                  </p:cNvPr>
                  <p:cNvSpPr/>
                  <p:nvPr/>
                </p:nvSpPr>
                <p:spPr>
                  <a:xfrm>
                    <a:off x="10548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9E19C144-FAA7-4260-858D-A8C783E6D51E}"/>
                      </a:ext>
                    </a:extLst>
                  </p:cNvPr>
                  <p:cNvSpPr/>
                  <p:nvPr/>
                </p:nvSpPr>
                <p:spPr>
                  <a:xfrm>
                    <a:off x="19692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B67FD50-B541-4676-8CDD-BD7A83FF0A6F}"/>
                  </a:ext>
                </a:extLst>
              </p:cNvPr>
              <p:cNvGrpSpPr/>
              <p:nvPr/>
            </p:nvGrpSpPr>
            <p:grpSpPr>
              <a:xfrm>
                <a:off x="1684779" y="2565777"/>
                <a:ext cx="629942" cy="629942"/>
                <a:chOff x="1054837" y="2565777"/>
                <a:chExt cx="1828800" cy="1828800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E566DDBD-A36B-40CF-9769-6BAB3C86AA24}"/>
                    </a:ext>
                  </a:extLst>
                </p:cNvPr>
                <p:cNvGrpSpPr/>
                <p:nvPr/>
              </p:nvGrpSpPr>
              <p:grpSpPr>
                <a:xfrm>
                  <a:off x="1054837" y="2565777"/>
                  <a:ext cx="1828800" cy="914400"/>
                  <a:chOff x="1054837" y="2565777"/>
                  <a:chExt cx="1828800" cy="914400"/>
                </a:xfrm>
              </p:grpSpPr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FB86FA7D-4919-4CAF-9EA0-F0DE8A10BD84}"/>
                      </a:ext>
                    </a:extLst>
                  </p:cNvPr>
                  <p:cNvSpPr/>
                  <p:nvPr/>
                </p:nvSpPr>
                <p:spPr>
                  <a:xfrm>
                    <a:off x="10548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70F69687-AE7D-46BC-A052-6839420D25DE}"/>
                      </a:ext>
                    </a:extLst>
                  </p:cNvPr>
                  <p:cNvSpPr/>
                  <p:nvPr/>
                </p:nvSpPr>
                <p:spPr>
                  <a:xfrm>
                    <a:off x="19692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C289B576-8348-4764-AC5B-F107097478A3}"/>
                    </a:ext>
                  </a:extLst>
                </p:cNvPr>
                <p:cNvGrpSpPr/>
                <p:nvPr/>
              </p:nvGrpSpPr>
              <p:grpSpPr>
                <a:xfrm>
                  <a:off x="1054837" y="3480177"/>
                  <a:ext cx="1828800" cy="914400"/>
                  <a:chOff x="1054837" y="2565777"/>
                  <a:chExt cx="1828800" cy="914400"/>
                </a:xfrm>
              </p:grpSpPr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3793C4CF-4561-4C11-BC70-43F3DE81FC1E}"/>
                      </a:ext>
                    </a:extLst>
                  </p:cNvPr>
                  <p:cNvSpPr/>
                  <p:nvPr/>
                </p:nvSpPr>
                <p:spPr>
                  <a:xfrm>
                    <a:off x="10548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06ECCAE1-F0D4-478D-9CA8-5D40972E7E9D}"/>
                      </a:ext>
                    </a:extLst>
                  </p:cNvPr>
                  <p:cNvSpPr/>
                  <p:nvPr/>
                </p:nvSpPr>
                <p:spPr>
                  <a:xfrm>
                    <a:off x="19692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3C523AA-351D-4021-8864-6A5B55EE5290}"/>
                </a:ext>
              </a:extLst>
            </p:cNvPr>
            <p:cNvGrpSpPr/>
            <p:nvPr/>
          </p:nvGrpSpPr>
          <p:grpSpPr>
            <a:xfrm>
              <a:off x="1054837" y="3191385"/>
              <a:ext cx="1259884" cy="629942"/>
              <a:chOff x="1054837" y="2565777"/>
              <a:chExt cx="1259884" cy="62994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2E7B140-40DF-40CA-80AE-AAA30267F994}"/>
                  </a:ext>
                </a:extLst>
              </p:cNvPr>
              <p:cNvGrpSpPr/>
              <p:nvPr/>
            </p:nvGrpSpPr>
            <p:grpSpPr>
              <a:xfrm>
                <a:off x="1054837" y="2565777"/>
                <a:ext cx="629942" cy="629942"/>
                <a:chOff x="1054837" y="2565777"/>
                <a:chExt cx="1828800" cy="1828800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F61E8C6-640E-4E8D-B189-F131D84EC118}"/>
                    </a:ext>
                  </a:extLst>
                </p:cNvPr>
                <p:cNvGrpSpPr/>
                <p:nvPr/>
              </p:nvGrpSpPr>
              <p:grpSpPr>
                <a:xfrm>
                  <a:off x="1054837" y="2565777"/>
                  <a:ext cx="1828800" cy="914400"/>
                  <a:chOff x="1054837" y="2565777"/>
                  <a:chExt cx="1828800" cy="914400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3F13BA6D-6FB1-41BE-AF50-08A34A9FB6FE}"/>
                      </a:ext>
                    </a:extLst>
                  </p:cNvPr>
                  <p:cNvSpPr/>
                  <p:nvPr/>
                </p:nvSpPr>
                <p:spPr>
                  <a:xfrm>
                    <a:off x="10548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09D181EA-4CEA-4168-A832-53675AFFA89E}"/>
                      </a:ext>
                    </a:extLst>
                  </p:cNvPr>
                  <p:cNvSpPr/>
                  <p:nvPr/>
                </p:nvSpPr>
                <p:spPr>
                  <a:xfrm>
                    <a:off x="19692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A6BEC13-03CE-4953-AB63-6A311F3E03A5}"/>
                    </a:ext>
                  </a:extLst>
                </p:cNvPr>
                <p:cNvGrpSpPr/>
                <p:nvPr/>
              </p:nvGrpSpPr>
              <p:grpSpPr>
                <a:xfrm>
                  <a:off x="1054837" y="3480177"/>
                  <a:ext cx="1828800" cy="914400"/>
                  <a:chOff x="1054837" y="2565777"/>
                  <a:chExt cx="1828800" cy="914400"/>
                </a:xfrm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233C0901-33EB-4B08-970A-BAC5D0B4ED35}"/>
                      </a:ext>
                    </a:extLst>
                  </p:cNvPr>
                  <p:cNvSpPr/>
                  <p:nvPr/>
                </p:nvSpPr>
                <p:spPr>
                  <a:xfrm>
                    <a:off x="10548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A56533E2-7C1F-4EDB-AC3A-4F2BAA9CE674}"/>
                      </a:ext>
                    </a:extLst>
                  </p:cNvPr>
                  <p:cNvSpPr/>
                  <p:nvPr/>
                </p:nvSpPr>
                <p:spPr>
                  <a:xfrm>
                    <a:off x="19692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4077402A-8B52-4FA6-98E8-C45E4675E304}"/>
                  </a:ext>
                </a:extLst>
              </p:cNvPr>
              <p:cNvGrpSpPr/>
              <p:nvPr/>
            </p:nvGrpSpPr>
            <p:grpSpPr>
              <a:xfrm>
                <a:off x="1684779" y="2565777"/>
                <a:ext cx="629942" cy="629942"/>
                <a:chOff x="1054837" y="2565777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D67500C0-1E4C-4680-9BA4-3518068945FD}"/>
                    </a:ext>
                  </a:extLst>
                </p:cNvPr>
                <p:cNvGrpSpPr/>
                <p:nvPr/>
              </p:nvGrpSpPr>
              <p:grpSpPr>
                <a:xfrm>
                  <a:off x="1054837" y="2565777"/>
                  <a:ext cx="1828800" cy="914400"/>
                  <a:chOff x="1054837" y="2565777"/>
                  <a:chExt cx="1828800" cy="914400"/>
                </a:xfrm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70F2F933-517D-4532-8ABD-8928BAEEE72E}"/>
                      </a:ext>
                    </a:extLst>
                  </p:cNvPr>
                  <p:cNvSpPr/>
                  <p:nvPr/>
                </p:nvSpPr>
                <p:spPr>
                  <a:xfrm>
                    <a:off x="10548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63F48982-7E34-4E1C-BDB4-DC866F51BE7E}"/>
                      </a:ext>
                    </a:extLst>
                  </p:cNvPr>
                  <p:cNvSpPr/>
                  <p:nvPr/>
                </p:nvSpPr>
                <p:spPr>
                  <a:xfrm>
                    <a:off x="19692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0F53AAC2-BCBA-4333-A855-17D9C6C72D1A}"/>
                    </a:ext>
                  </a:extLst>
                </p:cNvPr>
                <p:cNvGrpSpPr/>
                <p:nvPr/>
              </p:nvGrpSpPr>
              <p:grpSpPr>
                <a:xfrm>
                  <a:off x="1054837" y="3480177"/>
                  <a:ext cx="1828800" cy="914400"/>
                  <a:chOff x="1054837" y="2565777"/>
                  <a:chExt cx="1828800" cy="914400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70541908-2321-4E50-A053-3A2A2A750B64}"/>
                      </a:ext>
                    </a:extLst>
                  </p:cNvPr>
                  <p:cNvSpPr/>
                  <p:nvPr/>
                </p:nvSpPr>
                <p:spPr>
                  <a:xfrm>
                    <a:off x="10548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38C5F34A-3210-4BCA-8860-AAD583C55614}"/>
                      </a:ext>
                    </a:extLst>
                  </p:cNvPr>
                  <p:cNvSpPr/>
                  <p:nvPr/>
                </p:nvSpPr>
                <p:spPr>
                  <a:xfrm>
                    <a:off x="1969237" y="2565777"/>
                    <a:ext cx="914400" cy="9144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A99A2BD7-D7A6-43F4-97E7-B36AAF5F712A}"/>
              </a:ext>
            </a:extLst>
          </p:cNvPr>
          <p:cNvSpPr/>
          <p:nvPr/>
        </p:nvSpPr>
        <p:spPr>
          <a:xfrm>
            <a:off x="1245704" y="4308940"/>
            <a:ext cx="762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Rendering</a:t>
            </a:r>
            <a:endParaRPr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FD9C06-3B8C-4212-9306-D29FCB44F488}"/>
              </a:ext>
            </a:extLst>
          </p:cNvPr>
          <p:cNvGrpSpPr/>
          <p:nvPr/>
        </p:nvGrpSpPr>
        <p:grpSpPr>
          <a:xfrm>
            <a:off x="874583" y="1339600"/>
            <a:ext cx="8499182" cy="9478085"/>
            <a:chOff x="1634315" y="1282174"/>
            <a:chExt cx="2556164" cy="285057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D89E7D9-13BD-46DE-B1F7-0E6481D1D591}"/>
                </a:ext>
              </a:extLst>
            </p:cNvPr>
            <p:cNvSpPr/>
            <p:nvPr/>
          </p:nvSpPr>
          <p:spPr>
            <a:xfrm>
              <a:off x="2247378" y="2189646"/>
              <a:ext cx="1330037" cy="133003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AB20DEA-629F-4DBF-ABED-08EA1DF93D7D}"/>
                </a:ext>
              </a:extLst>
            </p:cNvPr>
            <p:cNvSpPr/>
            <p:nvPr/>
          </p:nvSpPr>
          <p:spPr>
            <a:xfrm>
              <a:off x="1952969" y="1918879"/>
              <a:ext cx="1918854" cy="191885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27E2535-C552-4949-8512-A01FE84162F5}"/>
                </a:ext>
              </a:extLst>
            </p:cNvPr>
            <p:cNvSpPr/>
            <p:nvPr/>
          </p:nvSpPr>
          <p:spPr>
            <a:xfrm>
              <a:off x="1634315" y="1576583"/>
              <a:ext cx="2556164" cy="25561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云形 24">
              <a:extLst>
                <a:ext uri="{FF2B5EF4-FFF2-40B4-BE49-F238E27FC236}">
                  <a16:creationId xmlns:a16="http://schemas.microsoft.com/office/drawing/2014/main" id="{71A25687-1D8B-4DD0-BAAD-D92C73596CA1}"/>
                </a:ext>
              </a:extLst>
            </p:cNvPr>
            <p:cNvSpPr/>
            <p:nvPr/>
          </p:nvSpPr>
          <p:spPr>
            <a:xfrm>
              <a:off x="2704579" y="1708201"/>
              <a:ext cx="221673" cy="16339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云形 25">
              <a:extLst>
                <a:ext uri="{FF2B5EF4-FFF2-40B4-BE49-F238E27FC236}">
                  <a16:creationId xmlns:a16="http://schemas.microsoft.com/office/drawing/2014/main" id="{F9EC9583-BA4E-43B4-8A93-6CBDE4C7BE0B}"/>
                </a:ext>
              </a:extLst>
            </p:cNvPr>
            <p:cNvSpPr/>
            <p:nvPr/>
          </p:nvSpPr>
          <p:spPr>
            <a:xfrm>
              <a:off x="2171179" y="1985292"/>
              <a:ext cx="204355" cy="1281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云形 26">
              <a:extLst>
                <a:ext uri="{FF2B5EF4-FFF2-40B4-BE49-F238E27FC236}">
                  <a16:creationId xmlns:a16="http://schemas.microsoft.com/office/drawing/2014/main" id="{ABC365DB-E00C-4242-BDD2-6B25F02A6BDB}"/>
                </a:ext>
              </a:extLst>
            </p:cNvPr>
            <p:cNvSpPr/>
            <p:nvPr/>
          </p:nvSpPr>
          <p:spPr>
            <a:xfrm>
              <a:off x="1890625" y="2224283"/>
              <a:ext cx="121227" cy="245918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云形 27">
              <a:extLst>
                <a:ext uri="{FF2B5EF4-FFF2-40B4-BE49-F238E27FC236}">
                  <a16:creationId xmlns:a16="http://schemas.microsoft.com/office/drawing/2014/main" id="{7F42A2E1-F14F-4A06-AA65-19DC2FD97390}"/>
                </a:ext>
              </a:extLst>
            </p:cNvPr>
            <p:cNvSpPr/>
            <p:nvPr/>
          </p:nvSpPr>
          <p:spPr>
            <a:xfrm>
              <a:off x="1689731" y="2711448"/>
              <a:ext cx="263236" cy="166858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云形 28">
              <a:extLst>
                <a:ext uri="{FF2B5EF4-FFF2-40B4-BE49-F238E27FC236}">
                  <a16:creationId xmlns:a16="http://schemas.microsoft.com/office/drawing/2014/main" id="{A1CB842E-973E-47F5-86A5-E2C73D50C910}"/>
                </a:ext>
              </a:extLst>
            </p:cNvPr>
            <p:cNvSpPr/>
            <p:nvPr/>
          </p:nvSpPr>
          <p:spPr>
            <a:xfrm>
              <a:off x="3289932" y="1721613"/>
              <a:ext cx="221673" cy="16339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云形 29">
              <a:extLst>
                <a:ext uri="{FF2B5EF4-FFF2-40B4-BE49-F238E27FC236}">
                  <a16:creationId xmlns:a16="http://schemas.microsoft.com/office/drawing/2014/main" id="{85230095-89F0-4172-8D82-D33CD79402F6}"/>
                </a:ext>
              </a:extLst>
            </p:cNvPr>
            <p:cNvSpPr/>
            <p:nvPr/>
          </p:nvSpPr>
          <p:spPr>
            <a:xfrm rot="2051172">
              <a:off x="3622441" y="2056259"/>
              <a:ext cx="204355" cy="1281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云形 30">
              <a:extLst>
                <a:ext uri="{FF2B5EF4-FFF2-40B4-BE49-F238E27FC236}">
                  <a16:creationId xmlns:a16="http://schemas.microsoft.com/office/drawing/2014/main" id="{8D1B7AA9-C33D-47D2-A44C-E745A8D64404}"/>
                </a:ext>
              </a:extLst>
            </p:cNvPr>
            <p:cNvSpPr/>
            <p:nvPr/>
          </p:nvSpPr>
          <p:spPr>
            <a:xfrm rot="2051172">
              <a:off x="3846054" y="2393925"/>
              <a:ext cx="253287" cy="16483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云形 31">
              <a:extLst>
                <a:ext uri="{FF2B5EF4-FFF2-40B4-BE49-F238E27FC236}">
                  <a16:creationId xmlns:a16="http://schemas.microsoft.com/office/drawing/2014/main" id="{1CE90325-AE70-4137-B30E-684E929E68DD}"/>
                </a:ext>
              </a:extLst>
            </p:cNvPr>
            <p:cNvSpPr/>
            <p:nvPr/>
          </p:nvSpPr>
          <p:spPr>
            <a:xfrm rot="2051172">
              <a:off x="3921427" y="2685303"/>
              <a:ext cx="253287" cy="16483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云形 32">
              <a:extLst>
                <a:ext uri="{FF2B5EF4-FFF2-40B4-BE49-F238E27FC236}">
                  <a16:creationId xmlns:a16="http://schemas.microsoft.com/office/drawing/2014/main" id="{0937BBAA-AA01-442B-BFCC-3CB5918DDFE2}"/>
                </a:ext>
              </a:extLst>
            </p:cNvPr>
            <p:cNvSpPr/>
            <p:nvPr/>
          </p:nvSpPr>
          <p:spPr>
            <a:xfrm>
              <a:off x="2815415" y="3929354"/>
              <a:ext cx="221673" cy="16339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云形 33">
              <a:extLst>
                <a:ext uri="{FF2B5EF4-FFF2-40B4-BE49-F238E27FC236}">
                  <a16:creationId xmlns:a16="http://schemas.microsoft.com/office/drawing/2014/main" id="{A155D3D4-7919-4E2A-8BCA-1CBCDD3A50D1}"/>
                </a:ext>
              </a:extLst>
            </p:cNvPr>
            <p:cNvSpPr/>
            <p:nvPr/>
          </p:nvSpPr>
          <p:spPr>
            <a:xfrm>
              <a:off x="1711057" y="3206454"/>
              <a:ext cx="204355" cy="1281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云形 34">
              <a:extLst>
                <a:ext uri="{FF2B5EF4-FFF2-40B4-BE49-F238E27FC236}">
                  <a16:creationId xmlns:a16="http://schemas.microsoft.com/office/drawing/2014/main" id="{79D9A877-834E-4885-A65D-F1B0B22509B7}"/>
                </a:ext>
              </a:extLst>
            </p:cNvPr>
            <p:cNvSpPr/>
            <p:nvPr/>
          </p:nvSpPr>
          <p:spPr>
            <a:xfrm>
              <a:off x="3933316" y="3083495"/>
              <a:ext cx="121227" cy="245918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云形 35">
              <a:extLst>
                <a:ext uri="{FF2B5EF4-FFF2-40B4-BE49-F238E27FC236}">
                  <a16:creationId xmlns:a16="http://schemas.microsoft.com/office/drawing/2014/main" id="{3C614D6A-D4D7-4991-87AE-F4B3070F276E}"/>
                </a:ext>
              </a:extLst>
            </p:cNvPr>
            <p:cNvSpPr/>
            <p:nvPr/>
          </p:nvSpPr>
          <p:spPr>
            <a:xfrm>
              <a:off x="3690010" y="3489435"/>
              <a:ext cx="263236" cy="166858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云形 36">
              <a:extLst>
                <a:ext uri="{FF2B5EF4-FFF2-40B4-BE49-F238E27FC236}">
                  <a16:creationId xmlns:a16="http://schemas.microsoft.com/office/drawing/2014/main" id="{6E283447-D5A8-4868-9227-0667866BB3C5}"/>
                </a:ext>
              </a:extLst>
            </p:cNvPr>
            <p:cNvSpPr/>
            <p:nvPr/>
          </p:nvSpPr>
          <p:spPr>
            <a:xfrm>
              <a:off x="3400768" y="3739960"/>
              <a:ext cx="221673" cy="16339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云形 37">
              <a:extLst>
                <a:ext uri="{FF2B5EF4-FFF2-40B4-BE49-F238E27FC236}">
                  <a16:creationId xmlns:a16="http://schemas.microsoft.com/office/drawing/2014/main" id="{82B3A8CB-F377-48BB-B4BD-9A6F0DC1DB66}"/>
                </a:ext>
              </a:extLst>
            </p:cNvPr>
            <p:cNvSpPr/>
            <p:nvPr/>
          </p:nvSpPr>
          <p:spPr>
            <a:xfrm rot="2051172">
              <a:off x="1970889" y="3429148"/>
              <a:ext cx="204355" cy="1281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云形 38">
              <a:extLst>
                <a:ext uri="{FF2B5EF4-FFF2-40B4-BE49-F238E27FC236}">
                  <a16:creationId xmlns:a16="http://schemas.microsoft.com/office/drawing/2014/main" id="{C540A7F7-5895-4026-9E4C-5C990A6C66AD}"/>
                </a:ext>
              </a:extLst>
            </p:cNvPr>
            <p:cNvSpPr/>
            <p:nvPr/>
          </p:nvSpPr>
          <p:spPr>
            <a:xfrm rot="2051172">
              <a:off x="2356999" y="3871241"/>
              <a:ext cx="253287" cy="16483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云形 39">
              <a:extLst>
                <a:ext uri="{FF2B5EF4-FFF2-40B4-BE49-F238E27FC236}">
                  <a16:creationId xmlns:a16="http://schemas.microsoft.com/office/drawing/2014/main" id="{E71A496B-885B-45A0-A2CF-437D9AAE5467}"/>
                </a:ext>
              </a:extLst>
            </p:cNvPr>
            <p:cNvSpPr/>
            <p:nvPr/>
          </p:nvSpPr>
          <p:spPr>
            <a:xfrm rot="2051172">
              <a:off x="2035146" y="3660564"/>
              <a:ext cx="253287" cy="16483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91E4B5E-0D38-4976-A712-E9B10133AA4B}"/>
                </a:ext>
              </a:extLst>
            </p:cNvPr>
            <p:cNvSpPr/>
            <p:nvPr/>
          </p:nvSpPr>
          <p:spPr>
            <a:xfrm>
              <a:off x="1711057" y="1282174"/>
              <a:ext cx="241482" cy="24148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DC01A5E-FE7A-4A11-9C59-6A6EFB3D3C02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H="1" flipV="1">
              <a:off x="2273357" y="1992619"/>
              <a:ext cx="407873" cy="23166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B9505157-179C-4098-BFB3-87812F5F17B0}"/>
                </a:ext>
              </a:extLst>
            </p:cNvPr>
            <p:cNvCxnSpPr>
              <a:stCxn id="26" idx="3"/>
            </p:cNvCxnSpPr>
            <p:nvPr/>
          </p:nvCxnSpPr>
          <p:spPr>
            <a:xfrm flipH="1" flipV="1">
              <a:off x="1831743" y="1422705"/>
              <a:ext cx="441614" cy="56991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348E524-DCD7-46CD-98A4-4B44C6815B42}"/>
              </a:ext>
            </a:extLst>
          </p:cNvPr>
          <p:cNvSpPr txBox="1"/>
          <p:nvPr/>
        </p:nvSpPr>
        <p:spPr>
          <a:xfrm>
            <a:off x="3600464" y="949402"/>
            <a:ext cx="388458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Remember that it’s a donut-like atmosphere, we </a:t>
            </a:r>
            <a:r>
              <a:rPr lang="en-US" altLang="zh-CN">
                <a:solidFill>
                  <a:schemeClr val="bg1"/>
                </a:solidFill>
                <a:latin typeface="Montserrat" panose="020B0604020202020204" charset="0"/>
              </a:rPr>
              <a:t>only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do our ray marching  </a:t>
            </a:r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above the horizon. Then we blend the result to the skybox.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244E498-C7E5-45D1-BFFB-DEDBD62EF513}"/>
              </a:ext>
            </a:extLst>
          </p:cNvPr>
          <p:cNvCxnSpPr>
            <a:cxnSpLocks/>
          </p:cNvCxnSpPr>
          <p:nvPr/>
        </p:nvCxnSpPr>
        <p:spPr>
          <a:xfrm flipH="1" flipV="1">
            <a:off x="2910682" y="3811053"/>
            <a:ext cx="1405016" cy="64693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AD4A71C-5E26-4B3C-8592-9B3CD4A6914F}"/>
              </a:ext>
            </a:extLst>
          </p:cNvPr>
          <p:cNvCxnSpPr>
            <a:cxnSpLocks/>
          </p:cNvCxnSpPr>
          <p:nvPr/>
        </p:nvCxnSpPr>
        <p:spPr>
          <a:xfrm flipH="1" flipV="1">
            <a:off x="2870831" y="3919679"/>
            <a:ext cx="1459266" cy="58104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82EE2294-8038-4ED7-AA95-BD3B6E0170E0}"/>
              </a:ext>
            </a:extLst>
          </p:cNvPr>
          <p:cNvCxnSpPr>
            <a:cxnSpLocks/>
          </p:cNvCxnSpPr>
          <p:nvPr/>
        </p:nvCxnSpPr>
        <p:spPr>
          <a:xfrm flipH="1" flipV="1">
            <a:off x="2842043" y="4012348"/>
            <a:ext cx="1530225" cy="48126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0D1228BE-B991-4D0F-A787-01C7A639CB9B}"/>
              </a:ext>
            </a:extLst>
          </p:cNvPr>
          <p:cNvCxnSpPr>
            <a:cxnSpLocks/>
          </p:cNvCxnSpPr>
          <p:nvPr/>
        </p:nvCxnSpPr>
        <p:spPr>
          <a:xfrm flipH="1" flipV="1">
            <a:off x="1531025" y="1806860"/>
            <a:ext cx="1424008" cy="20435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3C1BCD7A-CE06-4987-982C-3E3760869FBD}"/>
              </a:ext>
            </a:extLst>
          </p:cNvPr>
          <p:cNvCxnSpPr>
            <a:cxnSpLocks/>
          </p:cNvCxnSpPr>
          <p:nvPr/>
        </p:nvCxnSpPr>
        <p:spPr>
          <a:xfrm flipH="1" flipV="1">
            <a:off x="1531024" y="1806859"/>
            <a:ext cx="1400241" cy="216443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317B4E9-BB96-499F-94D4-E833A863D3B8}"/>
              </a:ext>
            </a:extLst>
          </p:cNvPr>
          <p:cNvCxnSpPr>
            <a:cxnSpLocks/>
          </p:cNvCxnSpPr>
          <p:nvPr/>
        </p:nvCxnSpPr>
        <p:spPr>
          <a:xfrm flipH="1" flipV="1">
            <a:off x="1519474" y="1833809"/>
            <a:ext cx="1370335" cy="220564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1F40F99C-D449-4669-80BB-4A7621AA2549}"/>
              </a:ext>
            </a:extLst>
          </p:cNvPr>
          <p:cNvSpPr txBox="1"/>
          <p:nvPr/>
        </p:nvSpPr>
        <p:spPr>
          <a:xfrm>
            <a:off x="67326" y="4147745"/>
            <a:ext cx="118490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Horizon</a:t>
            </a:r>
          </a:p>
        </p:txBody>
      </p:sp>
    </p:spTree>
    <p:extLst>
      <p:ext uri="{BB962C8B-B14F-4D97-AF65-F5344CB8AC3E}">
        <p14:creationId xmlns:p14="http://schemas.microsoft.com/office/powerpoint/2010/main" val="11858181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Upsampling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Banding issue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Randomized Ray Marching Step Size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Noise issue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Temporal Blending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Blend the current frame with last 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62247C-5F22-4A5B-8C34-0FA72E3163AF}"/>
              </a:ext>
            </a:extLst>
          </p:cNvPr>
          <p:cNvSpPr/>
          <p:nvPr/>
        </p:nvSpPr>
        <p:spPr>
          <a:xfrm>
            <a:off x="2481052" y="3423734"/>
            <a:ext cx="914400" cy="914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1ED6A40-7EC5-4012-B74A-20BBDE497E51}"/>
              </a:ext>
            </a:extLst>
          </p:cNvPr>
          <p:cNvGrpSpPr/>
          <p:nvPr/>
        </p:nvGrpSpPr>
        <p:grpSpPr>
          <a:xfrm>
            <a:off x="2066331" y="2920359"/>
            <a:ext cx="1733787" cy="1909941"/>
            <a:chOff x="2066331" y="2920359"/>
            <a:chExt cx="1733787" cy="190994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BAD4751-046D-4053-AF99-79CF4DBC24E4}"/>
                </a:ext>
              </a:extLst>
            </p:cNvPr>
            <p:cNvCxnSpPr>
              <a:cxnSpLocks/>
            </p:cNvCxnSpPr>
            <p:nvPr/>
          </p:nvCxnSpPr>
          <p:spPr>
            <a:xfrm>
              <a:off x="2219829" y="3344791"/>
              <a:ext cx="1273294" cy="12732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FFEF46-5EBB-4B19-9C56-7A84D75BFC1B}"/>
                </a:ext>
              </a:extLst>
            </p:cNvPr>
            <p:cNvCxnSpPr>
              <a:cxnSpLocks/>
            </p:cNvCxnSpPr>
            <p:nvPr/>
          </p:nvCxnSpPr>
          <p:spPr>
            <a:xfrm>
              <a:off x="2373327" y="3132575"/>
              <a:ext cx="1273294" cy="12732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C497DB-EC4D-44DA-B735-5E37C7F0E0A6}"/>
                </a:ext>
              </a:extLst>
            </p:cNvPr>
            <p:cNvCxnSpPr>
              <a:cxnSpLocks/>
            </p:cNvCxnSpPr>
            <p:nvPr/>
          </p:nvCxnSpPr>
          <p:spPr>
            <a:xfrm>
              <a:off x="2066331" y="3557006"/>
              <a:ext cx="1273294" cy="12732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0F10D79-638C-4EB2-8883-C83D6BA8EA9F}"/>
                </a:ext>
              </a:extLst>
            </p:cNvPr>
            <p:cNvCxnSpPr>
              <a:cxnSpLocks/>
            </p:cNvCxnSpPr>
            <p:nvPr/>
          </p:nvCxnSpPr>
          <p:spPr>
            <a:xfrm>
              <a:off x="2526824" y="2920359"/>
              <a:ext cx="1273294" cy="12732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FFBD40-9426-4DD8-9BC1-C5C1AC39927D}"/>
              </a:ext>
            </a:extLst>
          </p:cNvPr>
          <p:cNvGrpSpPr/>
          <p:nvPr/>
        </p:nvGrpSpPr>
        <p:grpSpPr>
          <a:xfrm>
            <a:off x="2477759" y="3424756"/>
            <a:ext cx="921740" cy="926232"/>
            <a:chOff x="6553548" y="1658372"/>
            <a:chExt cx="921740" cy="92623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CECE9F-70EC-45E7-9433-059880E6B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548" y="1658372"/>
              <a:ext cx="457200" cy="45720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496125A-F632-446F-9CC4-217647A2A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8088" y="2127404"/>
              <a:ext cx="457200" cy="45720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A7CEA66-2907-40C1-BC54-D0956B3EA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3550" y="1675824"/>
              <a:ext cx="740937" cy="740937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7B72C2-075D-49F7-B9E7-457295A76D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726" y="1832168"/>
              <a:ext cx="744608" cy="744608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D326EB-E3C0-496F-87AB-1D62132BFB01}"/>
              </a:ext>
            </a:extLst>
          </p:cNvPr>
          <p:cNvGrpSpPr/>
          <p:nvPr/>
        </p:nvGrpSpPr>
        <p:grpSpPr>
          <a:xfrm>
            <a:off x="2565180" y="3692697"/>
            <a:ext cx="566564" cy="566560"/>
            <a:chOff x="6640969" y="1926313"/>
            <a:chExt cx="566564" cy="5665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5834BA-9FDC-423E-9335-AF1072EAEEDA}"/>
                </a:ext>
              </a:extLst>
            </p:cNvPr>
            <p:cNvSpPr/>
            <p:nvPr/>
          </p:nvSpPr>
          <p:spPr>
            <a:xfrm>
              <a:off x="6640969" y="1926313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935F4D5-8A70-4604-A772-43EF5F2F5270}"/>
                </a:ext>
              </a:extLst>
            </p:cNvPr>
            <p:cNvSpPr/>
            <p:nvPr/>
          </p:nvSpPr>
          <p:spPr>
            <a:xfrm>
              <a:off x="6793369" y="2078713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38DD8C-0F8D-45BB-8503-6FA7A8072EC0}"/>
                </a:ext>
              </a:extLst>
            </p:cNvPr>
            <p:cNvSpPr/>
            <p:nvPr/>
          </p:nvSpPr>
          <p:spPr>
            <a:xfrm>
              <a:off x="6945769" y="2231113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CF330C-F264-4CA9-82AB-F0FACD61400A}"/>
                </a:ext>
              </a:extLst>
            </p:cNvPr>
            <p:cNvSpPr/>
            <p:nvPr/>
          </p:nvSpPr>
          <p:spPr>
            <a:xfrm>
              <a:off x="7098169" y="2383513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F5DE42-F4C3-452A-88A8-43D59DC9B854}"/>
              </a:ext>
            </a:extLst>
          </p:cNvPr>
          <p:cNvGrpSpPr/>
          <p:nvPr/>
        </p:nvGrpSpPr>
        <p:grpSpPr>
          <a:xfrm>
            <a:off x="2747112" y="3514230"/>
            <a:ext cx="583080" cy="567905"/>
            <a:chOff x="6822901" y="1747846"/>
            <a:chExt cx="583080" cy="56790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E80B1A-0B1E-4C6E-BB90-7135FC9A7F13}"/>
                </a:ext>
              </a:extLst>
            </p:cNvPr>
            <p:cNvSpPr/>
            <p:nvPr/>
          </p:nvSpPr>
          <p:spPr>
            <a:xfrm>
              <a:off x="6822901" y="1747846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8E4FBB7-326E-46B4-AB9F-440145FBFF4A}"/>
                </a:ext>
              </a:extLst>
            </p:cNvPr>
            <p:cNvSpPr/>
            <p:nvPr/>
          </p:nvSpPr>
          <p:spPr>
            <a:xfrm>
              <a:off x="6978132" y="1897167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D1220D-8F13-4F18-B81D-06C8C515BD2B}"/>
                </a:ext>
              </a:extLst>
            </p:cNvPr>
            <p:cNvSpPr/>
            <p:nvPr/>
          </p:nvSpPr>
          <p:spPr>
            <a:xfrm>
              <a:off x="7135877" y="2051336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44F652A-F687-4551-A3D0-397D5565181D}"/>
                </a:ext>
              </a:extLst>
            </p:cNvPr>
            <p:cNvSpPr/>
            <p:nvPr/>
          </p:nvSpPr>
          <p:spPr>
            <a:xfrm>
              <a:off x="7296617" y="2206391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D810DE7-6297-46A7-9D35-6A7B1ECFE80F}"/>
              </a:ext>
            </a:extLst>
          </p:cNvPr>
          <p:cNvGrpSpPr/>
          <p:nvPr/>
        </p:nvGrpSpPr>
        <p:grpSpPr>
          <a:xfrm>
            <a:off x="2541266" y="4034552"/>
            <a:ext cx="268540" cy="254700"/>
            <a:chOff x="6617055" y="2268168"/>
            <a:chExt cx="268540" cy="2547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0CC553-81DD-400F-82C4-22A3144E0E82}"/>
                </a:ext>
              </a:extLst>
            </p:cNvPr>
            <p:cNvSpPr/>
            <p:nvPr/>
          </p:nvSpPr>
          <p:spPr>
            <a:xfrm>
              <a:off x="6617055" y="2268168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B18F3E-C871-4A7D-9A66-FC08591A50FD}"/>
                </a:ext>
              </a:extLst>
            </p:cNvPr>
            <p:cNvSpPr/>
            <p:nvPr/>
          </p:nvSpPr>
          <p:spPr>
            <a:xfrm>
              <a:off x="6776231" y="2413508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D1DFC77-ADA8-4882-BD21-D9E7FEFEA1E3}"/>
              </a:ext>
            </a:extLst>
          </p:cNvPr>
          <p:cNvGrpSpPr/>
          <p:nvPr/>
        </p:nvGrpSpPr>
        <p:grpSpPr>
          <a:xfrm>
            <a:off x="3082141" y="3476137"/>
            <a:ext cx="276393" cy="260316"/>
            <a:chOff x="7157930" y="1709753"/>
            <a:chExt cx="276393" cy="26031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F2C8EF-44FA-4B19-91F2-77DDCCEA2C6C}"/>
                </a:ext>
              </a:extLst>
            </p:cNvPr>
            <p:cNvSpPr/>
            <p:nvPr/>
          </p:nvSpPr>
          <p:spPr>
            <a:xfrm>
              <a:off x="7157930" y="1709753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EAF3227-FF72-4188-95F4-972E61AE4A5B}"/>
                </a:ext>
              </a:extLst>
            </p:cNvPr>
            <p:cNvSpPr/>
            <p:nvPr/>
          </p:nvSpPr>
          <p:spPr>
            <a:xfrm>
              <a:off x="7324959" y="1860709"/>
              <a:ext cx="109364" cy="109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9" name="Picture 128" descr="A screenshot of a computer&#10;&#10;Description automatically generated">
            <a:extLst>
              <a:ext uri="{FF2B5EF4-FFF2-40B4-BE49-F238E27FC236}">
                <a16:creationId xmlns:a16="http://schemas.microsoft.com/office/drawing/2014/main" id="{158E3ED1-BE41-421F-A399-5B934A3C0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0" t="34403" r="54582" b="51945"/>
          <a:stretch/>
        </p:blipFill>
        <p:spPr>
          <a:xfrm>
            <a:off x="5644730" y="1961298"/>
            <a:ext cx="2713630" cy="1262696"/>
          </a:xfrm>
          <a:prstGeom prst="rect">
            <a:avLst/>
          </a:prstGeom>
        </p:spPr>
      </p:pic>
      <p:pic>
        <p:nvPicPr>
          <p:cNvPr id="131" name="Picture 130" descr="A screenshot of a computer&#10;&#10;Description automatically generated">
            <a:extLst>
              <a:ext uri="{FF2B5EF4-FFF2-40B4-BE49-F238E27FC236}">
                <a16:creationId xmlns:a16="http://schemas.microsoft.com/office/drawing/2014/main" id="{7ADD9D96-BD6E-4A93-A836-B23B380BA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0" t="34403" r="54582" b="51945"/>
          <a:stretch/>
        </p:blipFill>
        <p:spPr>
          <a:xfrm>
            <a:off x="5644730" y="441327"/>
            <a:ext cx="2713630" cy="1262696"/>
          </a:xfrm>
          <a:prstGeom prst="rect">
            <a:avLst/>
          </a:prstGeom>
        </p:spPr>
      </p:pic>
      <p:pic>
        <p:nvPicPr>
          <p:cNvPr id="133" name="Picture 132" descr="A screenshot of a computer&#10;&#10;Description automatically generated">
            <a:extLst>
              <a:ext uri="{FF2B5EF4-FFF2-40B4-BE49-F238E27FC236}">
                <a16:creationId xmlns:a16="http://schemas.microsoft.com/office/drawing/2014/main" id="{72126301-1A35-4619-9840-301DA9BCFC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41" t="34403" r="54582" b="51945"/>
          <a:stretch/>
        </p:blipFill>
        <p:spPr>
          <a:xfrm>
            <a:off x="5644730" y="3481269"/>
            <a:ext cx="2713630" cy="126269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Atmosphere Scattering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159B4-285B-4F3C-B714-8376DB5C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845249"/>
            <a:ext cx="4762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E89ECD-E4C4-41EA-AA9B-23B7B2FA8083}"/>
              </a:ext>
            </a:extLst>
          </p:cNvPr>
          <p:cNvSpPr txBox="1"/>
          <p:nvPr/>
        </p:nvSpPr>
        <p:spPr>
          <a:xfrm>
            <a:off x="3063416" y="3782432"/>
            <a:ext cx="301717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GPU Gems 2 – Chapter 16 </a:t>
            </a:r>
            <a:r>
              <a:rPr lang="en-US" baseline="30000">
                <a:solidFill>
                  <a:schemeClr val="bg1"/>
                </a:solidFill>
                <a:latin typeface="Montserrat" panose="020B0604020202020204" charset="0"/>
              </a:rPr>
              <a:t>[NVIDIA]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Atmosphere Scattering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EF2DC-C771-4B32-9DA6-927A00F65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Rayleigh Scattering</a:t>
            </a:r>
          </a:p>
          <a:p>
            <a:r>
              <a:rPr lang="en-US" dirty="0"/>
              <a:t>Mie Scattering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DAE38-07E5-4103-843C-4F549D30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196" y="1229603"/>
            <a:ext cx="3336252" cy="2933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AE5F0-F8FF-433D-8E2E-600EDCB9FCCE}"/>
              </a:ext>
            </a:extLst>
          </p:cNvPr>
          <p:cNvSpPr txBox="1"/>
          <p:nvPr/>
        </p:nvSpPr>
        <p:spPr>
          <a:xfrm>
            <a:off x="4418711" y="1615292"/>
            <a:ext cx="56938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20B0604020202020204" charset="0"/>
              </a:rPr>
              <a:t>None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66ADC-67DC-4FAB-9C06-759EAD44AD58}"/>
              </a:ext>
            </a:extLst>
          </p:cNvPr>
          <p:cNvSpPr txBox="1"/>
          <p:nvPr/>
        </p:nvSpPr>
        <p:spPr>
          <a:xfrm>
            <a:off x="4476420" y="2565777"/>
            <a:ext cx="45397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20B0604020202020204" charset="0"/>
              </a:rPr>
              <a:t>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F03C9-3258-489C-AAB7-95730E889ADB}"/>
              </a:ext>
            </a:extLst>
          </p:cNvPr>
          <p:cNvSpPr txBox="1"/>
          <p:nvPr/>
        </p:nvSpPr>
        <p:spPr>
          <a:xfrm>
            <a:off x="4392261" y="3516262"/>
            <a:ext cx="62228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20B0604020202020204" charset="0"/>
              </a:rPr>
              <a:t>Heavy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2E8DB-2086-4AD4-A548-1E86CA0BAAB6}"/>
              </a:ext>
            </a:extLst>
          </p:cNvPr>
          <p:cNvSpPr txBox="1"/>
          <p:nvPr/>
        </p:nvSpPr>
        <p:spPr>
          <a:xfrm>
            <a:off x="5447315" y="4217926"/>
            <a:ext cx="801822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20B0604020202020204" charset="0"/>
              </a:rPr>
              <a:t>Rayleigh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6F35B-4FB7-4C74-8E09-42330B77BFAC}"/>
              </a:ext>
            </a:extLst>
          </p:cNvPr>
          <p:cNvSpPr txBox="1"/>
          <p:nvPr/>
        </p:nvSpPr>
        <p:spPr>
          <a:xfrm>
            <a:off x="7373990" y="4217926"/>
            <a:ext cx="44275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20B0604020202020204" charset="0"/>
              </a:rPr>
              <a:t>Mie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977FD3-2A4C-488E-A29C-ED96BC651B76}"/>
              </a:ext>
            </a:extLst>
          </p:cNvPr>
          <p:cNvSpPr txBox="1"/>
          <p:nvPr/>
        </p:nvSpPr>
        <p:spPr>
          <a:xfrm>
            <a:off x="4332951" y="4584561"/>
            <a:ext cx="446147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Sky Color with Rayleigh and Mie Scattering</a:t>
            </a:r>
            <a:r>
              <a:rPr lang="en-US" baseline="30000" dirty="0">
                <a:solidFill>
                  <a:schemeClr val="bg1"/>
                </a:solidFill>
                <a:latin typeface="Montserrat" panose="020B0604020202020204" charset="0"/>
              </a:rPr>
              <a:t>[EA]</a:t>
            </a:r>
          </a:p>
        </p:txBody>
      </p:sp>
    </p:spTree>
    <p:extLst>
      <p:ext uri="{BB962C8B-B14F-4D97-AF65-F5344CB8AC3E}">
        <p14:creationId xmlns:p14="http://schemas.microsoft.com/office/powerpoint/2010/main" val="26221820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Atmosphere Scattering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EF2DC-C771-4B32-9DA6-927A00F65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Rayleigh Scattering</a:t>
            </a:r>
          </a:p>
          <a:p>
            <a:r>
              <a:rPr lang="en-US"/>
              <a:t>Mie Scattering</a:t>
            </a:r>
          </a:p>
          <a:p>
            <a:r>
              <a:rPr lang="en-US"/>
              <a:t>Phase Function</a:t>
            </a:r>
          </a:p>
          <a:p>
            <a:r>
              <a:rPr lang="en-US"/>
              <a:t>Out-Scattering Equation</a:t>
            </a:r>
          </a:p>
          <a:p>
            <a:r>
              <a:rPr lang="en-US"/>
              <a:t>In-Scattering Equation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4B462-2AD5-4957-9DB0-993D4031C8E7}"/>
                  </a:ext>
                </a:extLst>
              </p:cNvPr>
              <p:cNvSpPr txBox="1"/>
              <p:nvPr/>
            </p:nvSpPr>
            <p:spPr>
              <a:xfrm>
                <a:off x="4679734" y="1807114"/>
                <a:ext cx="3840795" cy="585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3×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−2⋅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A4B462-2AD5-4957-9DB0-993D4031C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734" y="1807114"/>
                <a:ext cx="3840795" cy="5857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C6135F-C8C9-48C3-A351-54E260F66B2E}"/>
                  </a:ext>
                </a:extLst>
              </p:cNvPr>
              <p:cNvSpPr txBox="1"/>
              <p:nvPr/>
            </p:nvSpPr>
            <p:spPr>
              <a:xfrm>
                <a:off x="4495605" y="2750649"/>
                <a:ext cx="3244671" cy="510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C6135F-C8C9-48C3-A351-54E260F66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605" y="2750649"/>
                <a:ext cx="3244671" cy="5109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06DCB0-2040-4A8D-8B83-418C321A1E66}"/>
                  </a:ext>
                </a:extLst>
              </p:cNvPr>
              <p:cNvSpPr txBox="1"/>
              <p:nvPr/>
            </p:nvSpPr>
            <p:spPr>
              <a:xfrm>
                <a:off x="2150644" y="3697280"/>
                <a:ext cx="6468950" cy="510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06DCB0-2040-4A8D-8B83-418C321A1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44" y="3697280"/>
                <a:ext cx="6468950" cy="5109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32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Atmosphere Scattering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FE6C9A-0975-424F-9AB9-4E29E8F242F3}"/>
              </a:ext>
            </a:extLst>
          </p:cNvPr>
          <p:cNvGrpSpPr/>
          <p:nvPr/>
        </p:nvGrpSpPr>
        <p:grpSpPr>
          <a:xfrm>
            <a:off x="781765" y="1738799"/>
            <a:ext cx="7580470" cy="2820605"/>
            <a:chOff x="592956" y="1601265"/>
            <a:chExt cx="7580470" cy="28206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F39C6A-19EB-45C3-AC83-2C64FBCE9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932" t="12560" r="14949" b="52188"/>
            <a:stretch/>
          </p:blipFill>
          <p:spPr>
            <a:xfrm>
              <a:off x="4534550" y="1601265"/>
              <a:ext cx="3638876" cy="130909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9ADFF3-BF9C-499B-9ACA-23AEDD9B4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32" t="12560" r="14949" b="52188"/>
            <a:stretch/>
          </p:blipFill>
          <p:spPr>
            <a:xfrm>
              <a:off x="4534550" y="3112777"/>
              <a:ext cx="3638876" cy="13090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4447D9-1CC9-4FC7-A830-0C07A5EE6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932" t="12560" r="14949" b="52188"/>
            <a:stretch/>
          </p:blipFill>
          <p:spPr>
            <a:xfrm>
              <a:off x="592956" y="1601266"/>
              <a:ext cx="3638876" cy="13090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05376E-B811-45BC-B2C4-6F798A251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932" t="12560" r="14949" b="52188"/>
            <a:stretch/>
          </p:blipFill>
          <p:spPr>
            <a:xfrm>
              <a:off x="592956" y="3112777"/>
              <a:ext cx="3638876" cy="1309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6862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8DF634-AF0F-43E0-8D28-8F7C0B6EE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Temporal </a:t>
            </a:r>
            <a:r>
              <a:rPr lang="en-US" err="1"/>
              <a:t>Upsampling</a:t>
            </a:r>
            <a:endParaRPr lang="en-US"/>
          </a:p>
          <a:p>
            <a:r>
              <a:rPr lang="en-US"/>
              <a:t>Early Exit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75FD8-8AEF-4D91-A3B1-9292C8779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548" y="1753926"/>
            <a:ext cx="4444046" cy="20817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A6CB7B-F7C2-4AA6-BAAB-A676EF2716BC}"/>
              </a:ext>
            </a:extLst>
          </p:cNvPr>
          <p:cNvGrpSpPr/>
          <p:nvPr/>
        </p:nvGrpSpPr>
        <p:grpSpPr>
          <a:xfrm>
            <a:off x="1932655" y="1179894"/>
            <a:ext cx="5278690" cy="1219508"/>
            <a:chOff x="1404876" y="1179894"/>
            <a:chExt cx="5278690" cy="12195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3201589-F020-4F51-8672-58AED1F5C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876" y="1179894"/>
              <a:ext cx="2161308" cy="121573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7EBB61C-76CD-4EA5-98E9-83BF88555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6800" y="1179894"/>
              <a:ext cx="2786766" cy="121950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E6A1EA0-3F5D-4A80-86A7-61B211261992}"/>
              </a:ext>
            </a:extLst>
          </p:cNvPr>
          <p:cNvGrpSpPr/>
          <p:nvPr/>
        </p:nvGrpSpPr>
        <p:grpSpPr>
          <a:xfrm>
            <a:off x="1840886" y="2952713"/>
            <a:ext cx="5462228" cy="1492192"/>
            <a:chOff x="1404876" y="2952713"/>
            <a:chExt cx="5462228" cy="14921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D95F8CC-E6B9-4789-8FF2-B802E8EEB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4876" y="2953435"/>
              <a:ext cx="2656609" cy="14914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2534CD9-8415-4D14-8717-9BF9E37AF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1782" y="2952713"/>
              <a:ext cx="2655322" cy="149147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96381A-2829-466D-B627-21385A429C91}"/>
              </a:ext>
            </a:extLst>
          </p:cNvPr>
          <p:cNvSpPr txBox="1"/>
          <p:nvPr/>
        </p:nvSpPr>
        <p:spPr>
          <a:xfrm>
            <a:off x="2102424" y="2518397"/>
            <a:ext cx="49391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Geometry Planes – Unrealistic, Hard to Shade </a:t>
            </a:r>
            <a:r>
              <a:rPr lang="en-US" baseline="30000" dirty="0">
                <a:solidFill>
                  <a:schemeClr val="bg1"/>
                </a:solidFill>
                <a:latin typeface="Montserrat" panose="020B0604020202020204" charset="0"/>
              </a:rPr>
              <a:t>[WITNESS]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F9415-691B-4F7E-8948-6B9263A168CC}"/>
              </a:ext>
            </a:extLst>
          </p:cNvPr>
          <p:cNvSpPr txBox="1"/>
          <p:nvPr/>
        </p:nvSpPr>
        <p:spPr>
          <a:xfrm>
            <a:off x="2575300" y="4570722"/>
            <a:ext cx="399340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Voxel Clouds – Poor Performance</a:t>
            </a:r>
            <a:r>
              <a:rPr lang="en-US" baseline="30000">
                <a:solidFill>
                  <a:schemeClr val="bg1"/>
                </a:solidFill>
                <a:latin typeface="Montserrat" panose="020B0604020202020204" charset="0"/>
              </a:rPr>
              <a:t> [GUERRILLA]</a:t>
            </a:r>
            <a:endParaRPr lang="en-US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0F348-11A8-4F46-9E16-7168DDBD2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5" t="11953" r="15563" b="60743"/>
          <a:stretch/>
        </p:blipFill>
        <p:spPr>
          <a:xfrm>
            <a:off x="1784349" y="3794849"/>
            <a:ext cx="1679237" cy="4463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9FB460B-CED0-4260-9F46-6969F876E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55" t="11953" r="15563" b="60743"/>
          <a:stretch/>
        </p:blipFill>
        <p:spPr>
          <a:xfrm>
            <a:off x="1784350" y="4303407"/>
            <a:ext cx="1679236" cy="446342"/>
          </a:xfrm>
          <a:prstGeom prst="rect">
            <a:avLst/>
          </a:prstGeom>
        </p:spPr>
      </p:pic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C896-04C0-4175-BE2A-9ACD261E8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55" t="11953" r="15563" b="60743"/>
          <a:stretch/>
        </p:blipFill>
        <p:spPr>
          <a:xfrm>
            <a:off x="1784348" y="1252058"/>
            <a:ext cx="1679238" cy="446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589F5-AE16-4C99-A77A-6817120FD7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55" t="11953" r="15563" b="60743"/>
          <a:stretch/>
        </p:blipFill>
        <p:spPr>
          <a:xfrm>
            <a:off x="1784348" y="1760616"/>
            <a:ext cx="1679238" cy="44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CDBE2-A0D4-4C7B-AFAD-E158B46B01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55" t="11953" r="15563" b="60743"/>
          <a:stretch/>
        </p:blipFill>
        <p:spPr>
          <a:xfrm>
            <a:off x="1784348" y="2269174"/>
            <a:ext cx="1679238" cy="44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5F6F7-8F1D-439D-8E02-BF02FE9DE1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55" t="11953" r="15563" b="60743"/>
          <a:stretch/>
        </p:blipFill>
        <p:spPr>
          <a:xfrm>
            <a:off x="1784350" y="2777733"/>
            <a:ext cx="1679237" cy="446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507FD-0B68-412F-9055-C391A2930C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655" t="11953" r="15563" b="60743"/>
          <a:stretch/>
        </p:blipFill>
        <p:spPr>
          <a:xfrm>
            <a:off x="1784350" y="3286291"/>
            <a:ext cx="1679237" cy="446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8CDADD-52E6-4522-8A8E-B51515132C44}"/>
              </a:ext>
            </a:extLst>
          </p:cNvPr>
          <p:cNvSpPr txBox="1"/>
          <p:nvPr/>
        </p:nvSpPr>
        <p:spPr>
          <a:xfrm>
            <a:off x="1192082" y="4372690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9323-1E58-474B-A810-DCF47FA60E71}"/>
              </a:ext>
            </a:extLst>
          </p:cNvPr>
          <p:cNvSpPr txBox="1"/>
          <p:nvPr/>
        </p:nvSpPr>
        <p:spPr>
          <a:xfrm>
            <a:off x="1192082" y="183448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512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5E4E1-273B-4D7C-980E-19BB67264D5E}"/>
              </a:ext>
            </a:extLst>
          </p:cNvPr>
          <p:cNvSpPr txBox="1"/>
          <p:nvPr/>
        </p:nvSpPr>
        <p:spPr>
          <a:xfrm>
            <a:off x="1192082" y="2342128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256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E92AF-AA93-4A16-8845-B99F024FA1E1}"/>
              </a:ext>
            </a:extLst>
          </p:cNvPr>
          <p:cNvSpPr txBox="1"/>
          <p:nvPr/>
        </p:nvSpPr>
        <p:spPr>
          <a:xfrm>
            <a:off x="1192082" y="284976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F79C3-D8AA-4A13-A944-DCBAF2CFF148}"/>
              </a:ext>
            </a:extLst>
          </p:cNvPr>
          <p:cNvSpPr txBox="1"/>
          <p:nvPr/>
        </p:nvSpPr>
        <p:spPr>
          <a:xfrm>
            <a:off x="1192082" y="335741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58665-0E04-4E94-9481-298E7B11EC31}"/>
              </a:ext>
            </a:extLst>
          </p:cNvPr>
          <p:cNvSpPr txBox="1"/>
          <p:nvPr/>
        </p:nvSpPr>
        <p:spPr>
          <a:xfrm>
            <a:off x="1192082" y="3865051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20437-3AF8-4294-B5C0-57364A8FA70A}"/>
              </a:ext>
            </a:extLst>
          </p:cNvPr>
          <p:cNvSpPr txBox="1"/>
          <p:nvPr/>
        </p:nvSpPr>
        <p:spPr>
          <a:xfrm>
            <a:off x="1195725" y="1326846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1024</a:t>
            </a:r>
          </a:p>
        </p:txBody>
      </p:sp>
    </p:spTree>
    <p:extLst>
      <p:ext uri="{BB962C8B-B14F-4D97-AF65-F5344CB8AC3E}">
        <p14:creationId xmlns:p14="http://schemas.microsoft.com/office/powerpoint/2010/main" val="38929718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0F348-11A8-4F46-9E16-7168DDBD2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5" t="11953" r="15563" b="60743"/>
          <a:stretch/>
        </p:blipFill>
        <p:spPr>
          <a:xfrm>
            <a:off x="1784348" y="3794850"/>
            <a:ext cx="1679237" cy="446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8281C-1DF9-4B52-9C9B-D18179AEB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01" t="27306" r="56963" b="69532"/>
          <a:stretch/>
        </p:blipFill>
        <p:spPr>
          <a:xfrm>
            <a:off x="1992029" y="4047389"/>
            <a:ext cx="268394" cy="516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8D1CBD6-DBCA-4BC9-AAF1-12090B492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50" t="30628" r="47525" b="61870"/>
          <a:stretch/>
        </p:blipFill>
        <p:spPr>
          <a:xfrm>
            <a:off x="2307294" y="4098567"/>
            <a:ext cx="227415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027F0D2-2950-410F-951D-75AE868FB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55" t="11953" r="15563" b="60743"/>
          <a:stretch/>
        </p:blipFill>
        <p:spPr>
          <a:xfrm>
            <a:off x="1784348" y="4303701"/>
            <a:ext cx="1679236" cy="44634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8B4E81B-4D43-42FA-9082-2E5A5C7A84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01" t="27306" r="56963" b="69532"/>
          <a:stretch/>
        </p:blipFill>
        <p:spPr>
          <a:xfrm>
            <a:off x="1992030" y="4556244"/>
            <a:ext cx="268393" cy="516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2880738-0831-499E-A7A9-358894FC7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50" t="30532" r="47525" b="61966"/>
          <a:stretch/>
        </p:blipFill>
        <p:spPr>
          <a:xfrm>
            <a:off x="2307294" y="4608980"/>
            <a:ext cx="227415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C896-04C0-4175-BE2A-9ACD261E8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55" t="11953" r="15563" b="60743"/>
          <a:stretch/>
        </p:blipFill>
        <p:spPr>
          <a:xfrm>
            <a:off x="1784348" y="1252058"/>
            <a:ext cx="1679238" cy="446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589F5-AE16-4C99-A77A-6817120FD7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55" t="11953" r="15563" b="60743"/>
          <a:stretch/>
        </p:blipFill>
        <p:spPr>
          <a:xfrm>
            <a:off x="1784348" y="1760616"/>
            <a:ext cx="1679238" cy="44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CDBE2-A0D4-4C7B-AFAD-E158B46B01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55" t="11953" r="15563" b="60743"/>
          <a:stretch/>
        </p:blipFill>
        <p:spPr>
          <a:xfrm>
            <a:off x="1784348" y="2269174"/>
            <a:ext cx="1679238" cy="44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5F6F7-8F1D-439D-8E02-BF02FE9DE1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55" t="11953" r="15563" b="60743"/>
          <a:stretch/>
        </p:blipFill>
        <p:spPr>
          <a:xfrm>
            <a:off x="1784350" y="2777733"/>
            <a:ext cx="1679237" cy="446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507FD-0B68-412F-9055-C391A2930C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655" t="11953" r="15563" b="60743"/>
          <a:stretch/>
        </p:blipFill>
        <p:spPr>
          <a:xfrm>
            <a:off x="1784350" y="3286291"/>
            <a:ext cx="1679237" cy="446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8CDADD-52E6-4522-8A8E-B51515132C44}"/>
              </a:ext>
            </a:extLst>
          </p:cNvPr>
          <p:cNvSpPr txBox="1"/>
          <p:nvPr/>
        </p:nvSpPr>
        <p:spPr>
          <a:xfrm>
            <a:off x="1192082" y="4372690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9323-1E58-474B-A810-DCF47FA60E71}"/>
              </a:ext>
            </a:extLst>
          </p:cNvPr>
          <p:cNvSpPr txBox="1"/>
          <p:nvPr/>
        </p:nvSpPr>
        <p:spPr>
          <a:xfrm>
            <a:off x="1192082" y="183448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512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5E4E1-273B-4D7C-980E-19BB67264D5E}"/>
              </a:ext>
            </a:extLst>
          </p:cNvPr>
          <p:cNvSpPr txBox="1"/>
          <p:nvPr/>
        </p:nvSpPr>
        <p:spPr>
          <a:xfrm>
            <a:off x="1192082" y="2342128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256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E92AF-AA93-4A16-8845-B99F024FA1E1}"/>
              </a:ext>
            </a:extLst>
          </p:cNvPr>
          <p:cNvSpPr txBox="1"/>
          <p:nvPr/>
        </p:nvSpPr>
        <p:spPr>
          <a:xfrm>
            <a:off x="1192082" y="284976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F79C3-D8AA-4A13-A944-DCBAF2CFF148}"/>
              </a:ext>
            </a:extLst>
          </p:cNvPr>
          <p:cNvSpPr txBox="1"/>
          <p:nvPr/>
        </p:nvSpPr>
        <p:spPr>
          <a:xfrm>
            <a:off x="1192082" y="335741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58665-0E04-4E94-9481-298E7B11EC31}"/>
              </a:ext>
            </a:extLst>
          </p:cNvPr>
          <p:cNvSpPr txBox="1"/>
          <p:nvPr/>
        </p:nvSpPr>
        <p:spPr>
          <a:xfrm>
            <a:off x="1192082" y="3865051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20437-3AF8-4294-B5C0-57364A8FA70A}"/>
              </a:ext>
            </a:extLst>
          </p:cNvPr>
          <p:cNvSpPr txBox="1"/>
          <p:nvPr/>
        </p:nvSpPr>
        <p:spPr>
          <a:xfrm>
            <a:off x="1195725" y="1326846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1024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DC2CB8-1B44-4452-966A-7EE4C303A0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01" t="27402" r="56963" b="69436"/>
          <a:stretch/>
        </p:blipFill>
        <p:spPr>
          <a:xfrm>
            <a:off x="1992032" y="3538835"/>
            <a:ext cx="268393" cy="516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1C9E0E-115B-4C35-87C5-E71B3F612B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02" t="27402" r="56963" b="69436"/>
          <a:stretch/>
        </p:blipFill>
        <p:spPr>
          <a:xfrm>
            <a:off x="1992034" y="3028713"/>
            <a:ext cx="268392" cy="516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0AA934-41C3-421C-AE5A-CE99EFDFD9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801" t="27402" r="56964" b="69436"/>
          <a:stretch/>
        </p:blipFill>
        <p:spPr>
          <a:xfrm>
            <a:off x="1992034" y="2520936"/>
            <a:ext cx="268391" cy="516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C8F7133-5658-40EB-BE61-89E8204E55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01" t="27306" r="56964" b="69532"/>
          <a:stretch/>
        </p:blipFill>
        <p:spPr>
          <a:xfrm>
            <a:off x="1992034" y="2009860"/>
            <a:ext cx="268391" cy="516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6714FF6-AC75-41A6-88BF-6F203DCE5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01" t="27307" r="56964" b="69532"/>
          <a:stretch/>
        </p:blipFill>
        <p:spPr>
          <a:xfrm>
            <a:off x="1992034" y="1504599"/>
            <a:ext cx="268391" cy="516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1C635CB-4203-4B67-92A2-8509CE32BA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50" t="30532" r="47525" b="61966"/>
          <a:stretch/>
        </p:blipFill>
        <p:spPr>
          <a:xfrm>
            <a:off x="2307302" y="1556194"/>
            <a:ext cx="227410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C1063C6-E040-4493-8D35-9CE0B4C2E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0" t="30532" r="47525" b="61966"/>
          <a:stretch/>
        </p:blipFill>
        <p:spPr>
          <a:xfrm>
            <a:off x="2307300" y="2063972"/>
            <a:ext cx="227411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4A72B2A-99C6-4895-86BC-406DC9D08B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50" t="30532" r="47525" b="61966"/>
          <a:stretch/>
        </p:blipFill>
        <p:spPr>
          <a:xfrm>
            <a:off x="2307296" y="2571750"/>
            <a:ext cx="227412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75E2B85-B14C-4BE3-83F5-A347B1CD3F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650" t="30532" r="47525" b="61966"/>
          <a:stretch/>
        </p:blipFill>
        <p:spPr>
          <a:xfrm>
            <a:off x="2307298" y="3083012"/>
            <a:ext cx="227413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8A9ABD3B-DC6C-4C0B-92C9-38533AD98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649" t="30532" r="47526" b="61966"/>
          <a:stretch/>
        </p:blipFill>
        <p:spPr>
          <a:xfrm>
            <a:off x="2307296" y="3589854"/>
            <a:ext cx="227414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189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F525426-2F70-4473-A8B7-9DD55DED2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5" t="11953" r="15563" b="60743"/>
          <a:stretch/>
        </p:blipFill>
        <p:spPr>
          <a:xfrm>
            <a:off x="1784342" y="4303408"/>
            <a:ext cx="1679236" cy="4463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1243702-7B5F-4004-AA9F-907526AE4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01" t="27306" r="56963" b="69532"/>
          <a:stretch/>
        </p:blipFill>
        <p:spPr>
          <a:xfrm>
            <a:off x="4341693" y="4378198"/>
            <a:ext cx="1288193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C896-04C0-4175-BE2A-9ACD261E89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55" t="11953" r="15563" b="60743"/>
          <a:stretch/>
        </p:blipFill>
        <p:spPr>
          <a:xfrm>
            <a:off x="1784348" y="1252058"/>
            <a:ext cx="1679238" cy="446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589F5-AE16-4C99-A77A-6817120FD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55" t="11953" r="15563" b="60743"/>
          <a:stretch/>
        </p:blipFill>
        <p:spPr>
          <a:xfrm>
            <a:off x="1784348" y="1760616"/>
            <a:ext cx="1679238" cy="44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CDBE2-A0D4-4C7B-AFAD-E158B46B01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55" t="11953" r="15563" b="60743"/>
          <a:stretch/>
        </p:blipFill>
        <p:spPr>
          <a:xfrm>
            <a:off x="1784348" y="2269174"/>
            <a:ext cx="1679238" cy="44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5F6F7-8F1D-439D-8E02-BF02FE9DE1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55" t="11953" r="15563" b="60743"/>
          <a:stretch/>
        </p:blipFill>
        <p:spPr>
          <a:xfrm>
            <a:off x="1784350" y="2777733"/>
            <a:ext cx="1679237" cy="446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507FD-0B68-412F-9055-C391A2930C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55" t="11953" r="15563" b="60743"/>
          <a:stretch/>
        </p:blipFill>
        <p:spPr>
          <a:xfrm>
            <a:off x="1784350" y="3286291"/>
            <a:ext cx="1679237" cy="446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8CDADD-52E6-4522-8A8E-B51515132C44}"/>
              </a:ext>
            </a:extLst>
          </p:cNvPr>
          <p:cNvSpPr txBox="1"/>
          <p:nvPr/>
        </p:nvSpPr>
        <p:spPr>
          <a:xfrm>
            <a:off x="1192082" y="4372690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9323-1E58-474B-A810-DCF47FA60E71}"/>
              </a:ext>
            </a:extLst>
          </p:cNvPr>
          <p:cNvSpPr txBox="1"/>
          <p:nvPr/>
        </p:nvSpPr>
        <p:spPr>
          <a:xfrm>
            <a:off x="1192082" y="183448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512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5E4E1-273B-4D7C-980E-19BB67264D5E}"/>
              </a:ext>
            </a:extLst>
          </p:cNvPr>
          <p:cNvSpPr txBox="1"/>
          <p:nvPr/>
        </p:nvSpPr>
        <p:spPr>
          <a:xfrm>
            <a:off x="1192082" y="2342128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256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E92AF-AA93-4A16-8845-B99F024FA1E1}"/>
              </a:ext>
            </a:extLst>
          </p:cNvPr>
          <p:cNvSpPr txBox="1"/>
          <p:nvPr/>
        </p:nvSpPr>
        <p:spPr>
          <a:xfrm>
            <a:off x="1192082" y="284976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F79C3-D8AA-4A13-A944-DCBAF2CFF148}"/>
              </a:ext>
            </a:extLst>
          </p:cNvPr>
          <p:cNvSpPr txBox="1"/>
          <p:nvPr/>
        </p:nvSpPr>
        <p:spPr>
          <a:xfrm>
            <a:off x="1192082" y="335741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58665-0E04-4E94-9481-298E7B11EC31}"/>
              </a:ext>
            </a:extLst>
          </p:cNvPr>
          <p:cNvSpPr txBox="1"/>
          <p:nvPr/>
        </p:nvSpPr>
        <p:spPr>
          <a:xfrm>
            <a:off x="1192082" y="3865051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20437-3AF8-4294-B5C0-57364A8FA70A}"/>
              </a:ext>
            </a:extLst>
          </p:cNvPr>
          <p:cNvSpPr txBox="1"/>
          <p:nvPr/>
        </p:nvSpPr>
        <p:spPr>
          <a:xfrm>
            <a:off x="1195725" y="1326846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00F348-11A8-4F46-9E16-7168DDBD2C9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655" t="11953" r="15563" b="60743"/>
          <a:stretch/>
        </p:blipFill>
        <p:spPr>
          <a:xfrm>
            <a:off x="1784338" y="3794849"/>
            <a:ext cx="1679237" cy="446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8281C-1DF9-4B52-9C9B-D18179AEBF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01" t="27306" r="56963" b="69532"/>
          <a:stretch/>
        </p:blipFill>
        <p:spPr>
          <a:xfrm>
            <a:off x="4341688" y="3869635"/>
            <a:ext cx="1288198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DC2CB8-1B44-4452-966A-7EE4C303A0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01" t="27402" r="56963" b="69436"/>
          <a:stretch/>
        </p:blipFill>
        <p:spPr>
          <a:xfrm>
            <a:off x="4341701" y="3361082"/>
            <a:ext cx="1288193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1C9E0E-115B-4C35-87C5-E71B3F612B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802" t="27402" r="56963" b="69436"/>
          <a:stretch/>
        </p:blipFill>
        <p:spPr>
          <a:xfrm>
            <a:off x="4341703" y="2850960"/>
            <a:ext cx="1288188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0AA934-41C3-421C-AE5A-CE99EFDFD9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01" t="27402" r="56964" b="69436"/>
          <a:stretch/>
        </p:blipFill>
        <p:spPr>
          <a:xfrm>
            <a:off x="4341703" y="2343182"/>
            <a:ext cx="1288184" cy="2480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C8F7133-5658-40EB-BE61-89E8204E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01" t="27306" r="56964" b="69532"/>
          <a:stretch/>
        </p:blipFill>
        <p:spPr>
          <a:xfrm>
            <a:off x="4341703" y="1832107"/>
            <a:ext cx="1288183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6714FF6-AC75-41A6-88BF-6F203DCE5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01" t="27307" r="56964" b="69532"/>
          <a:stretch/>
        </p:blipFill>
        <p:spPr>
          <a:xfrm>
            <a:off x="4341703" y="1326846"/>
            <a:ext cx="1288183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1C635CB-4203-4B67-92A2-8509CE32B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50" t="30532" r="47525" b="61966"/>
          <a:stretch/>
        </p:blipFill>
        <p:spPr>
          <a:xfrm>
            <a:off x="2307302" y="1556194"/>
            <a:ext cx="227410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C1063C6-E040-4493-8D35-9CE0B4C2E3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50" t="30532" r="47525" b="61966"/>
          <a:stretch/>
        </p:blipFill>
        <p:spPr>
          <a:xfrm>
            <a:off x="2307300" y="2063972"/>
            <a:ext cx="227411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4A72B2A-99C6-4895-86BC-406DC9D08B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0" t="30532" r="47525" b="61966"/>
          <a:stretch/>
        </p:blipFill>
        <p:spPr>
          <a:xfrm>
            <a:off x="2307296" y="2571750"/>
            <a:ext cx="227412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75E2B85-B14C-4BE3-83F5-A347B1CD3F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50" t="30532" r="47525" b="61966"/>
          <a:stretch/>
        </p:blipFill>
        <p:spPr>
          <a:xfrm>
            <a:off x="2307298" y="3083012"/>
            <a:ext cx="227413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8A9ABD3B-DC6C-4C0B-92C9-38533AD98C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649" t="30532" r="47526" b="61966"/>
          <a:stretch/>
        </p:blipFill>
        <p:spPr>
          <a:xfrm>
            <a:off x="2307296" y="3589854"/>
            <a:ext cx="227414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5314586-0366-4BFC-B257-D911CDA78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50" t="30532" r="47525" b="61966"/>
          <a:stretch/>
        </p:blipFill>
        <p:spPr>
          <a:xfrm>
            <a:off x="2307296" y="4100129"/>
            <a:ext cx="227415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8D1CBD6-DBCA-4BC9-AAF1-12090B4923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650" t="30628" r="47525" b="61870"/>
          <a:stretch/>
        </p:blipFill>
        <p:spPr>
          <a:xfrm>
            <a:off x="2307296" y="4607125"/>
            <a:ext cx="227415" cy="1226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70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0F348-11A8-4F46-9E16-7168DDBD2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5" t="11953" r="15563" b="60743"/>
          <a:stretch/>
        </p:blipFill>
        <p:spPr>
          <a:xfrm>
            <a:off x="1784340" y="3791749"/>
            <a:ext cx="1679237" cy="446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8281C-1DF9-4B52-9C9B-D18179AEB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01" t="27306" r="56963" b="69532"/>
          <a:stretch/>
        </p:blipFill>
        <p:spPr>
          <a:xfrm>
            <a:off x="4341690" y="3866535"/>
            <a:ext cx="1288198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8D1CBD6-DBCA-4BC9-AAF1-12090B492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50" t="30628" r="47525" b="61870"/>
          <a:stretch/>
        </p:blipFill>
        <p:spPr>
          <a:xfrm>
            <a:off x="6305055" y="3821966"/>
            <a:ext cx="723020" cy="3898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D18184-358A-4964-AC40-BEF2A6440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55" t="11953" r="15563" b="60743"/>
          <a:stretch/>
        </p:blipFill>
        <p:spPr>
          <a:xfrm>
            <a:off x="1784348" y="4303407"/>
            <a:ext cx="1679236" cy="4463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DA10096-1E04-4012-B3D6-F80C9B81B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01" t="27306" r="56963" b="69532"/>
          <a:stretch/>
        </p:blipFill>
        <p:spPr>
          <a:xfrm>
            <a:off x="4341699" y="4378197"/>
            <a:ext cx="1288193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EA8ED4-839A-45C4-8EDE-4BA40A711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50" t="30532" r="47525" b="61966"/>
          <a:stretch/>
        </p:blipFill>
        <p:spPr>
          <a:xfrm>
            <a:off x="6305063" y="4335186"/>
            <a:ext cx="723020" cy="3898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C896-04C0-4175-BE2A-9ACD261E8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55" t="11953" r="15563" b="60743"/>
          <a:stretch/>
        </p:blipFill>
        <p:spPr>
          <a:xfrm>
            <a:off x="1784348" y="1252058"/>
            <a:ext cx="1679238" cy="446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589F5-AE16-4C99-A77A-6817120FD7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55" t="11953" r="15563" b="60743"/>
          <a:stretch/>
        </p:blipFill>
        <p:spPr>
          <a:xfrm>
            <a:off x="1784348" y="1760616"/>
            <a:ext cx="1679238" cy="44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CDBE2-A0D4-4C7B-AFAD-E158B46B01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55" t="11953" r="15563" b="60743"/>
          <a:stretch/>
        </p:blipFill>
        <p:spPr>
          <a:xfrm>
            <a:off x="1784348" y="2269174"/>
            <a:ext cx="1679238" cy="44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5F6F7-8F1D-439D-8E02-BF02FE9DE1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55" t="11953" r="15563" b="60743"/>
          <a:stretch/>
        </p:blipFill>
        <p:spPr>
          <a:xfrm>
            <a:off x="1784350" y="2777733"/>
            <a:ext cx="1679237" cy="446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507FD-0B68-412F-9055-C391A2930C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655" t="11953" r="15563" b="60743"/>
          <a:stretch/>
        </p:blipFill>
        <p:spPr>
          <a:xfrm>
            <a:off x="1784350" y="3286291"/>
            <a:ext cx="1679237" cy="446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8CDADD-52E6-4522-8A8E-B51515132C44}"/>
              </a:ext>
            </a:extLst>
          </p:cNvPr>
          <p:cNvSpPr txBox="1"/>
          <p:nvPr/>
        </p:nvSpPr>
        <p:spPr>
          <a:xfrm>
            <a:off x="1192082" y="4372690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9323-1E58-474B-A810-DCF47FA60E71}"/>
              </a:ext>
            </a:extLst>
          </p:cNvPr>
          <p:cNvSpPr txBox="1"/>
          <p:nvPr/>
        </p:nvSpPr>
        <p:spPr>
          <a:xfrm>
            <a:off x="1192082" y="183448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512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5E4E1-273B-4D7C-980E-19BB67264D5E}"/>
              </a:ext>
            </a:extLst>
          </p:cNvPr>
          <p:cNvSpPr txBox="1"/>
          <p:nvPr/>
        </p:nvSpPr>
        <p:spPr>
          <a:xfrm>
            <a:off x="1192082" y="2342128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256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E92AF-AA93-4A16-8845-B99F024FA1E1}"/>
              </a:ext>
            </a:extLst>
          </p:cNvPr>
          <p:cNvSpPr txBox="1"/>
          <p:nvPr/>
        </p:nvSpPr>
        <p:spPr>
          <a:xfrm>
            <a:off x="1192082" y="284976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F79C3-D8AA-4A13-A944-DCBAF2CFF148}"/>
              </a:ext>
            </a:extLst>
          </p:cNvPr>
          <p:cNvSpPr txBox="1"/>
          <p:nvPr/>
        </p:nvSpPr>
        <p:spPr>
          <a:xfrm>
            <a:off x="1192082" y="335741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58665-0E04-4E94-9481-298E7B11EC31}"/>
              </a:ext>
            </a:extLst>
          </p:cNvPr>
          <p:cNvSpPr txBox="1"/>
          <p:nvPr/>
        </p:nvSpPr>
        <p:spPr>
          <a:xfrm>
            <a:off x="1192082" y="3865051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20437-3AF8-4294-B5C0-57364A8FA70A}"/>
              </a:ext>
            </a:extLst>
          </p:cNvPr>
          <p:cNvSpPr txBox="1"/>
          <p:nvPr/>
        </p:nvSpPr>
        <p:spPr>
          <a:xfrm>
            <a:off x="1195725" y="1326846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1024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DC2CB8-1B44-4452-966A-7EE4C303A0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01" t="27402" r="56963" b="69436"/>
          <a:stretch/>
        </p:blipFill>
        <p:spPr>
          <a:xfrm>
            <a:off x="4341701" y="3361082"/>
            <a:ext cx="1288193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1C9E0E-115B-4C35-87C5-E71B3F612B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02" t="27402" r="56963" b="69436"/>
          <a:stretch/>
        </p:blipFill>
        <p:spPr>
          <a:xfrm>
            <a:off x="4341703" y="2850960"/>
            <a:ext cx="1288188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0AA934-41C3-421C-AE5A-CE99EFDFD9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801" t="27402" r="56964" b="69436"/>
          <a:stretch/>
        </p:blipFill>
        <p:spPr>
          <a:xfrm>
            <a:off x="4341703" y="2343182"/>
            <a:ext cx="1288184" cy="2480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C8F7133-5658-40EB-BE61-89E8204E55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01" t="27306" r="56964" b="69532"/>
          <a:stretch/>
        </p:blipFill>
        <p:spPr>
          <a:xfrm>
            <a:off x="4341703" y="1832107"/>
            <a:ext cx="1288183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6714FF6-AC75-41A6-88BF-6F203DCE5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01" t="27307" r="56964" b="69532"/>
          <a:stretch/>
        </p:blipFill>
        <p:spPr>
          <a:xfrm>
            <a:off x="4341703" y="1326846"/>
            <a:ext cx="1288183" cy="248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1C635CB-4203-4B67-92A2-8509CE32BA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50" t="30532" r="47525" b="61966"/>
          <a:stretch/>
        </p:blipFill>
        <p:spPr>
          <a:xfrm>
            <a:off x="6305071" y="1282694"/>
            <a:ext cx="723004" cy="3898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C1063C6-E040-4493-8D35-9CE0B4C2E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50" t="30532" r="47525" b="61966"/>
          <a:stretch/>
        </p:blipFill>
        <p:spPr>
          <a:xfrm>
            <a:off x="6305069" y="1790472"/>
            <a:ext cx="723007" cy="3898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4A72B2A-99C6-4895-86BC-406DC9D08B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50" t="30532" r="47525" b="61966"/>
          <a:stretch/>
        </p:blipFill>
        <p:spPr>
          <a:xfrm>
            <a:off x="6305065" y="2298250"/>
            <a:ext cx="723010" cy="3898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75E2B85-B14C-4BE3-83F5-A347B1CD3F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650" t="30532" r="47525" b="61966"/>
          <a:stretch/>
        </p:blipFill>
        <p:spPr>
          <a:xfrm>
            <a:off x="6305067" y="2809512"/>
            <a:ext cx="723014" cy="3898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8A9ABD3B-DC6C-4C0B-92C9-38533AD98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649" t="30532" r="47526" b="61966"/>
          <a:stretch/>
        </p:blipFill>
        <p:spPr>
          <a:xfrm>
            <a:off x="6305064" y="3316354"/>
            <a:ext cx="723017" cy="3898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271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5383A-9CB0-4856-9077-A583F8931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2" t="12074" r="30477" b="59288"/>
          <a:stretch/>
        </p:blipFill>
        <p:spPr>
          <a:xfrm>
            <a:off x="614819" y="1788229"/>
            <a:ext cx="3907266" cy="14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557F79-8D33-4679-AAFE-9C5ED03EA96A}"/>
              </a:ext>
            </a:extLst>
          </p:cNvPr>
          <p:cNvSpPr txBox="1"/>
          <p:nvPr/>
        </p:nvSpPr>
        <p:spPr>
          <a:xfrm>
            <a:off x="1355000" y="1441818"/>
            <a:ext cx="24269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With Early Exit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BAAA2-4674-423C-A5C1-D839DABCF93A}"/>
              </a:ext>
            </a:extLst>
          </p:cNvPr>
          <p:cNvSpPr txBox="1"/>
          <p:nvPr/>
        </p:nvSpPr>
        <p:spPr>
          <a:xfrm>
            <a:off x="5362097" y="1441817"/>
            <a:ext cx="24269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Without Early Exit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92F0B8-A489-4BA8-8472-43CC3B313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92" t="12074" r="30478" b="59288"/>
          <a:stretch/>
        </p:blipFill>
        <p:spPr>
          <a:xfrm>
            <a:off x="4621917" y="1788229"/>
            <a:ext cx="3907265" cy="14730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5383A-9CB0-4856-9077-A583F8931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2" t="12074" r="30477" b="59288"/>
          <a:stretch/>
        </p:blipFill>
        <p:spPr>
          <a:xfrm>
            <a:off x="614819" y="1788229"/>
            <a:ext cx="3907266" cy="14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557F79-8D33-4679-AAFE-9C5ED03EA96A}"/>
              </a:ext>
            </a:extLst>
          </p:cNvPr>
          <p:cNvSpPr txBox="1"/>
          <p:nvPr/>
        </p:nvSpPr>
        <p:spPr>
          <a:xfrm>
            <a:off x="1355000" y="1441818"/>
            <a:ext cx="24269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With Early Exit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BAAA2-4674-423C-A5C1-D839DABCF93A}"/>
              </a:ext>
            </a:extLst>
          </p:cNvPr>
          <p:cNvSpPr txBox="1"/>
          <p:nvPr/>
        </p:nvSpPr>
        <p:spPr>
          <a:xfrm>
            <a:off x="5362098" y="1441817"/>
            <a:ext cx="24269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Without Early Exit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92F0B8-A489-4BA8-8472-43CC3B313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92" t="12074" r="30478" b="59288"/>
          <a:stretch/>
        </p:blipFill>
        <p:spPr>
          <a:xfrm>
            <a:off x="4621917" y="1788229"/>
            <a:ext cx="3907265" cy="14730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4087C7-D8F5-4A88-A122-F89694027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37" t="30292" r="50503" b="62610"/>
          <a:stretch/>
        </p:blipFill>
        <p:spPr>
          <a:xfrm>
            <a:off x="5952003" y="2725265"/>
            <a:ext cx="746125" cy="3651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CB8EFE-3E63-4679-82B7-9513F75D4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8" t="30292" r="50502" b="62610"/>
          <a:stretch/>
        </p:blipFill>
        <p:spPr>
          <a:xfrm>
            <a:off x="1944906" y="2725265"/>
            <a:ext cx="746125" cy="3651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1617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5383A-9CB0-4856-9077-A583F8931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2" t="12074" r="30477" b="59288"/>
          <a:stretch/>
        </p:blipFill>
        <p:spPr>
          <a:xfrm>
            <a:off x="614819" y="1788229"/>
            <a:ext cx="3907266" cy="14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557F79-8D33-4679-AAFE-9C5ED03EA96A}"/>
              </a:ext>
            </a:extLst>
          </p:cNvPr>
          <p:cNvSpPr txBox="1"/>
          <p:nvPr/>
        </p:nvSpPr>
        <p:spPr>
          <a:xfrm>
            <a:off x="1355000" y="1441818"/>
            <a:ext cx="24269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With Early Exit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BAAA2-4674-423C-A5C1-D839DABCF93A}"/>
              </a:ext>
            </a:extLst>
          </p:cNvPr>
          <p:cNvSpPr txBox="1"/>
          <p:nvPr/>
        </p:nvSpPr>
        <p:spPr>
          <a:xfrm>
            <a:off x="5362098" y="1441817"/>
            <a:ext cx="24269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Without Early Exit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92F0B8-A489-4BA8-8472-43CC3B313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92" t="12074" r="30478" b="59288"/>
          <a:stretch/>
        </p:blipFill>
        <p:spPr>
          <a:xfrm>
            <a:off x="4621917" y="1788229"/>
            <a:ext cx="3907265" cy="14730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4087C7-D8F5-4A88-A122-F89694027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37" t="30292" r="50503" b="62610"/>
          <a:stretch/>
        </p:blipFill>
        <p:spPr>
          <a:xfrm>
            <a:off x="5479416" y="3535888"/>
            <a:ext cx="2282061" cy="111675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CB8EFE-3E63-4679-82B7-9513F75D4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8" t="30292" r="50502" b="62610"/>
          <a:stretch/>
        </p:blipFill>
        <p:spPr>
          <a:xfrm>
            <a:off x="1472319" y="3535888"/>
            <a:ext cx="2282061" cy="111675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6122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6494-F33B-4A9F-8B5E-00DF6409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7F7E-7E31-4E6C-8EB2-A6057A4BD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Yun Jiang</a:t>
            </a:r>
          </a:p>
          <a:p>
            <a:pPr lvl="1"/>
            <a:r>
              <a:rPr lang="en-US" dirty="0"/>
              <a:t>Basic Cloud Rendering</a:t>
            </a:r>
          </a:p>
          <a:p>
            <a:pPr lvl="2"/>
            <a:r>
              <a:rPr lang="en-US" dirty="0"/>
              <a:t>Noise Generation</a:t>
            </a:r>
          </a:p>
          <a:p>
            <a:pPr lvl="2"/>
            <a:r>
              <a:rPr lang="en-US" dirty="0"/>
              <a:t>Ray Marching</a:t>
            </a:r>
          </a:p>
          <a:p>
            <a:pPr lvl="2"/>
            <a:r>
              <a:rPr lang="en-US" dirty="0"/>
              <a:t>Shading</a:t>
            </a:r>
          </a:p>
          <a:p>
            <a:pPr lvl="2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3DB75-F56F-4454-BFE7-81E30BD1AE8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Victor Shu</a:t>
            </a:r>
          </a:p>
          <a:p>
            <a:pPr lvl="1"/>
            <a:r>
              <a:rPr lang="en-US" dirty="0"/>
              <a:t>Enhancements</a:t>
            </a:r>
          </a:p>
          <a:p>
            <a:pPr lvl="2"/>
            <a:r>
              <a:rPr lang="en-US" dirty="0"/>
              <a:t>Temporal </a:t>
            </a:r>
            <a:r>
              <a:rPr lang="en-US" dirty="0" err="1"/>
              <a:t>Upsampling</a:t>
            </a:r>
            <a:endParaRPr lang="en-US" dirty="0"/>
          </a:p>
          <a:p>
            <a:pPr lvl="2"/>
            <a:r>
              <a:rPr lang="en-US" dirty="0"/>
              <a:t>Atmospheric Scattering</a:t>
            </a:r>
          </a:p>
        </p:txBody>
      </p:sp>
    </p:spTree>
    <p:extLst>
      <p:ext uri="{BB962C8B-B14F-4D97-AF65-F5344CB8AC3E}">
        <p14:creationId xmlns:p14="http://schemas.microsoft.com/office/powerpoint/2010/main" val="1203570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17438F-7DEF-4434-9B12-56F3E042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E4262F-152B-4086-AA6A-EC0F124AF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7038900" cy="3459814"/>
          </a:xfrm>
        </p:spPr>
        <p:txBody>
          <a:bodyPr/>
          <a:lstStyle/>
          <a:p>
            <a:r>
              <a:rPr lang="en-US" dirty="0"/>
              <a:t>The Art of </a:t>
            </a:r>
            <a:r>
              <a:rPr lang="en-US" i="1" dirty="0"/>
              <a:t>The Witness </a:t>
            </a:r>
            <a:r>
              <a:rPr lang="en-US" dirty="0"/>
              <a:t>– Clouds</a:t>
            </a:r>
            <a:r>
              <a:rPr lang="en-US" i="1" dirty="0"/>
              <a:t> </a:t>
            </a:r>
            <a:r>
              <a:rPr lang="en-US" dirty="0"/>
              <a:t>[WITNESS]</a:t>
            </a:r>
            <a:br>
              <a:rPr lang="en-US" dirty="0"/>
            </a:br>
            <a:r>
              <a:rPr lang="en-US" dirty="0">
                <a:hlinkClick r:id="rId3"/>
              </a:rPr>
              <a:t>http://www.artofluis.com/3d-work/the-art-of-the-witness/clouds/</a:t>
            </a:r>
            <a:endParaRPr lang="en-US" i="1" dirty="0"/>
          </a:p>
          <a:p>
            <a:r>
              <a:rPr lang="en-US" dirty="0"/>
              <a:t>The Real-Time Volumetric Cloudscapes of </a:t>
            </a:r>
            <a:r>
              <a:rPr lang="en-US" i="1" dirty="0"/>
              <a:t>Horizon Zero Dawn </a:t>
            </a:r>
            <a:r>
              <a:rPr lang="en-US" dirty="0"/>
              <a:t>[GUERRILLA]</a:t>
            </a:r>
            <a:br>
              <a:rPr lang="en-US" dirty="0"/>
            </a:br>
            <a:r>
              <a:rPr lang="en-US" dirty="0">
                <a:hlinkClick r:id="rId4"/>
              </a:rPr>
              <a:t>http://killzone.dl.playstation.net/killzone/horizonzerodawn/presentations/Siggraph15_Schneider_Real-Time_Volumetric_Cloudscapes_of_Horizon_Zero_Dawn.pdf</a:t>
            </a:r>
            <a:endParaRPr lang="en-US" dirty="0"/>
          </a:p>
          <a:p>
            <a:r>
              <a:rPr lang="en-US" dirty="0"/>
              <a:t>Physically Based Sky, Atmosphere and Cloud Rendering in</a:t>
            </a:r>
            <a:r>
              <a:rPr lang="en-US" i="1" dirty="0"/>
              <a:t> Frostbite </a:t>
            </a:r>
            <a:r>
              <a:rPr lang="en-US" dirty="0"/>
              <a:t>[EA]</a:t>
            </a:r>
            <a:br>
              <a:rPr lang="en-US" i="1" dirty="0"/>
            </a:br>
            <a:r>
              <a:rPr lang="en-US" dirty="0">
                <a:hlinkClick r:id="rId5"/>
              </a:rPr>
              <a:t>https://media.contentapi.ea.com/content/dam/eacom/frostbite/files/s2016-pbs-frostbite-sky-clouds-new.pdf</a:t>
            </a:r>
            <a:endParaRPr lang="en-US" dirty="0"/>
          </a:p>
          <a:p>
            <a:r>
              <a:rPr lang="en-US" dirty="0"/>
              <a:t>Convincing Cloud Rendering: An Implementation of Real-Time Dynamic Volumetric Clouds in </a:t>
            </a:r>
            <a:r>
              <a:rPr lang="en-US" i="1" dirty="0"/>
              <a:t>Frostbite </a:t>
            </a:r>
            <a:r>
              <a:rPr lang="en-US" dirty="0"/>
              <a:t>[RURIK]</a:t>
            </a:r>
            <a:br>
              <a:rPr lang="en-US" dirty="0"/>
            </a:br>
            <a:r>
              <a:rPr lang="en-US" dirty="0">
                <a:hlinkClick r:id="rId6"/>
              </a:rPr>
              <a:t>http://publications.lib.chalmers.se/records/fulltext/241770/241770.pdf</a:t>
            </a:r>
            <a:endParaRPr lang="en-US" dirty="0"/>
          </a:p>
          <a:p>
            <a:r>
              <a:rPr lang="en-US" dirty="0"/>
              <a:t>GPU Gems 2, Chapter 16: Accurate Atmospheric Scattering [NVIDIA]</a:t>
            </a:r>
            <a:br>
              <a:rPr lang="en-US" dirty="0"/>
            </a:br>
            <a:r>
              <a:rPr lang="en-US" dirty="0">
                <a:hlinkClick r:id="rId7"/>
              </a:rPr>
              <a:t>https://developer.nvidia.com/gpugems/GPUGems2/gpugems2_chapter16.html</a:t>
            </a:r>
            <a:endParaRPr lang="en-US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908480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1B7F59-2FF2-4597-8CA9-9713B554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813076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86D306-9497-4503-9916-9777F8E0A787}"/>
              </a:ext>
            </a:extLst>
          </p:cNvPr>
          <p:cNvGrpSpPr/>
          <p:nvPr/>
        </p:nvGrpSpPr>
        <p:grpSpPr>
          <a:xfrm>
            <a:off x="1388980" y="1665114"/>
            <a:ext cx="6366041" cy="1614730"/>
            <a:chOff x="889864" y="1665114"/>
            <a:chExt cx="6366041" cy="161473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39A08E5-2C7A-41A3-A6D3-6CD60016C47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89864" y="1665114"/>
              <a:ext cx="2870723" cy="161473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BC32F43-2E2B-408A-8EA5-D27D6C126FAC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385181" y="1665114"/>
              <a:ext cx="2870724" cy="161473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8A01E0-76D7-4332-9690-1F965D12391E}"/>
              </a:ext>
            </a:extLst>
          </p:cNvPr>
          <p:cNvSpPr txBox="1"/>
          <p:nvPr/>
        </p:nvSpPr>
        <p:spPr>
          <a:xfrm>
            <a:off x="2320425" y="3428552"/>
            <a:ext cx="45031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Volumetric Cloud Rendering with Ray Marching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in Battlefield 4 and Star Wars Battlefront</a:t>
            </a:r>
            <a:r>
              <a:rPr lang="en-US" baseline="30000" dirty="0">
                <a:solidFill>
                  <a:schemeClr val="bg1"/>
                </a:solidFill>
                <a:latin typeface="Montserrat" panose="020B0604020202020204" charset="0"/>
              </a:rPr>
              <a:t>[EA]</a:t>
            </a:r>
          </a:p>
        </p:txBody>
      </p:sp>
    </p:spTree>
    <p:extLst>
      <p:ext uri="{BB962C8B-B14F-4D97-AF65-F5344CB8AC3E}">
        <p14:creationId xmlns:p14="http://schemas.microsoft.com/office/powerpoint/2010/main" val="25702514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8988-104B-4DA1-BEA4-F2DB65D0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 Marching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36CAB-742B-4252-B566-AA1DD7640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to ray tracing</a:t>
            </a:r>
          </a:p>
          <a:p>
            <a:pPr lvl="1">
              <a:spcBef>
                <a:spcPts val="0"/>
              </a:spcBef>
            </a:pPr>
            <a:r>
              <a:rPr lang="en-US"/>
              <a:t>Interact with volume</a:t>
            </a:r>
          </a:p>
          <a:p>
            <a:pPr lvl="1">
              <a:spcBef>
                <a:spcPts val="0"/>
              </a:spcBef>
            </a:pPr>
            <a:r>
              <a:rPr lang="en-US"/>
              <a:t>Only primary ray</a:t>
            </a:r>
          </a:p>
          <a:p>
            <a:r>
              <a:rPr lang="en-US"/>
              <a:t>Steps: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/>
              <a:t>Ray Casting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/>
              <a:t>Sampling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/>
              <a:t>Shading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/>
              <a:t>Composition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B23F6E-9517-4429-AA83-E072BD91AD53}"/>
              </a:ext>
            </a:extLst>
          </p:cNvPr>
          <p:cNvGrpSpPr/>
          <p:nvPr/>
        </p:nvGrpSpPr>
        <p:grpSpPr>
          <a:xfrm>
            <a:off x="5450486" y="1286739"/>
            <a:ext cx="2796189" cy="2561557"/>
            <a:chOff x="5450486" y="1286739"/>
            <a:chExt cx="2796189" cy="256155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E901614-D25A-45F2-AA97-64C888BD2E72}"/>
                </a:ext>
              </a:extLst>
            </p:cNvPr>
            <p:cNvSpPr/>
            <p:nvPr/>
          </p:nvSpPr>
          <p:spPr>
            <a:xfrm>
              <a:off x="6944299" y="1630497"/>
              <a:ext cx="968795" cy="96879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Video camera">
              <a:extLst>
                <a:ext uri="{FF2B5EF4-FFF2-40B4-BE49-F238E27FC236}">
                  <a16:creationId xmlns:a16="http://schemas.microsoft.com/office/drawing/2014/main" id="{86069307-95BD-45BA-9155-AFC81240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002156">
              <a:off x="5450486" y="3391096"/>
              <a:ext cx="457200" cy="457200"/>
            </a:xfrm>
            <a:prstGeom prst="rect">
              <a:avLst/>
            </a:prstGeom>
          </p:spPr>
        </p:pic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3A35041-9967-4498-BC37-A21787877F80}"/>
                </a:ext>
              </a:extLst>
            </p:cNvPr>
            <p:cNvSpPr/>
            <p:nvPr/>
          </p:nvSpPr>
          <p:spPr>
            <a:xfrm rot="13602156">
              <a:off x="5979806" y="2797800"/>
              <a:ext cx="536154" cy="771180"/>
            </a:xfrm>
            <a:prstGeom prst="triangl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A31F9EC2-B679-4A9F-92DA-D5E3AC04A010}"/>
                </a:ext>
              </a:extLst>
            </p:cNvPr>
            <p:cNvSpPr/>
            <p:nvPr/>
          </p:nvSpPr>
          <p:spPr>
            <a:xfrm rot="13602156">
              <a:off x="6304720" y="1236268"/>
              <a:ext cx="1891484" cy="1992426"/>
            </a:xfrm>
            <a:prstGeom prst="trapezoid">
              <a:avLst>
                <a:gd name="adj" fmla="val 3575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07E361A-4926-45B7-B3DD-1B9B9E41285B}"/>
              </a:ext>
            </a:extLst>
          </p:cNvPr>
          <p:cNvGrpSpPr/>
          <p:nvPr/>
        </p:nvGrpSpPr>
        <p:grpSpPr>
          <a:xfrm>
            <a:off x="5967249" y="1307850"/>
            <a:ext cx="2257282" cy="2139972"/>
            <a:chOff x="5967249" y="1307850"/>
            <a:chExt cx="2257282" cy="213997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93550A8-5C1D-4D05-BD5E-D095BDCE0F00}"/>
                </a:ext>
              </a:extLst>
            </p:cNvPr>
            <p:cNvGrpSpPr/>
            <p:nvPr/>
          </p:nvGrpSpPr>
          <p:grpSpPr>
            <a:xfrm>
              <a:off x="5967249" y="1307850"/>
              <a:ext cx="1531565" cy="2139972"/>
              <a:chOff x="5967249" y="1307850"/>
              <a:chExt cx="1531565" cy="213997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EAC95E-2919-4D2A-AA4B-883AC09C2613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V="1">
                <a:off x="5967249" y="1307850"/>
                <a:ext cx="1531565" cy="213997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AACEB28-548C-47DD-B002-C0E62BBDB6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2393" y="1674564"/>
                <a:ext cx="286478" cy="40028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50DC1B6-FF56-4A9E-A36D-77A08E9FBA80}"/>
                </a:ext>
              </a:extLst>
            </p:cNvPr>
            <p:cNvGrpSpPr/>
            <p:nvPr/>
          </p:nvGrpSpPr>
          <p:grpSpPr>
            <a:xfrm>
              <a:off x="5967249" y="1395470"/>
              <a:ext cx="1722162" cy="2052352"/>
              <a:chOff x="5967249" y="1395470"/>
              <a:chExt cx="1722162" cy="2052352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EE4097E-826E-4F78-BE1B-4A3BABCFF3CA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5967249" y="1395470"/>
                <a:ext cx="1722162" cy="205235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3E2DC5F-F9B9-471C-BF54-488C4F066C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3566" y="1630499"/>
                <a:ext cx="521464" cy="621442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471851D-111A-4C6D-BB61-EEADD54B142C}"/>
                </a:ext>
              </a:extLst>
            </p:cNvPr>
            <p:cNvGrpSpPr/>
            <p:nvPr/>
          </p:nvGrpSpPr>
          <p:grpSpPr>
            <a:xfrm>
              <a:off x="5967249" y="1538689"/>
              <a:ext cx="1879251" cy="1909133"/>
              <a:chOff x="5967249" y="1538689"/>
              <a:chExt cx="1879251" cy="1909133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0D30F4-FD9E-45D8-9981-6C175574A47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5967249" y="1538689"/>
                <a:ext cx="1879251" cy="1909133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028C16E-0FF5-4DCA-B136-B90420187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8761" y="1698277"/>
                <a:ext cx="660650" cy="671154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400BCB2-8661-4638-8C51-A751C88FA2DD}"/>
                </a:ext>
              </a:extLst>
            </p:cNvPr>
            <p:cNvGrpSpPr/>
            <p:nvPr/>
          </p:nvGrpSpPr>
          <p:grpSpPr>
            <a:xfrm>
              <a:off x="5967249" y="1725976"/>
              <a:ext cx="2012635" cy="1721846"/>
              <a:chOff x="5967249" y="1725976"/>
              <a:chExt cx="2012635" cy="1721846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32A00D2-80A1-47B6-8B4C-53C8FDF2FE57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5967249" y="1725976"/>
                <a:ext cx="2012635" cy="1721846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8F15F0A-460E-4676-907A-40A773A44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2207" y="1847162"/>
                <a:ext cx="733321" cy="627369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92E9D6-A4BE-4ED6-805A-5BF30D69D012}"/>
                </a:ext>
              </a:extLst>
            </p:cNvPr>
            <p:cNvGrpSpPr/>
            <p:nvPr/>
          </p:nvGrpSpPr>
          <p:grpSpPr>
            <a:xfrm>
              <a:off x="5967249" y="1913263"/>
              <a:ext cx="2159527" cy="1534559"/>
              <a:chOff x="5967249" y="1913263"/>
              <a:chExt cx="2159527" cy="1534559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52B4D18-4452-4992-864C-1639C10CA44F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5967249" y="1913263"/>
                <a:ext cx="2159527" cy="1534559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FB534D2-3286-4196-A34F-C358D1B693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7065" y="2060154"/>
                <a:ext cx="696076" cy="494632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651A749-DCD8-4F3C-969E-149955B99356}"/>
                </a:ext>
              </a:extLst>
            </p:cNvPr>
            <p:cNvGrpSpPr/>
            <p:nvPr/>
          </p:nvGrpSpPr>
          <p:grpSpPr>
            <a:xfrm>
              <a:off x="5967249" y="2100549"/>
              <a:ext cx="2257282" cy="1347273"/>
              <a:chOff x="5967249" y="2100549"/>
              <a:chExt cx="2257282" cy="1347273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DC8B1A9-DAAD-4958-A6E0-578768A5F56B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5967249" y="2100549"/>
                <a:ext cx="2257282" cy="1347273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6FDEAB4-2DE2-47AE-846E-E2690C1444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8646" y="2302526"/>
                <a:ext cx="506065" cy="30204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E4A7EE21-C58B-4BA0-AC71-A2447C501CCE}"/>
              </a:ext>
            </a:extLst>
          </p:cNvPr>
          <p:cNvSpPr/>
          <p:nvPr/>
        </p:nvSpPr>
        <p:spPr>
          <a:xfrm>
            <a:off x="6962874" y="1964438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88A28D5-E8EE-40C7-8006-FA4EBE15C3AA}"/>
              </a:ext>
            </a:extLst>
          </p:cNvPr>
          <p:cNvSpPr/>
          <p:nvPr/>
        </p:nvSpPr>
        <p:spPr>
          <a:xfrm>
            <a:off x="7039212" y="1865318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A7B6C36-4C86-403B-9B86-108FF790B41C}"/>
              </a:ext>
            </a:extLst>
          </p:cNvPr>
          <p:cNvSpPr/>
          <p:nvPr/>
        </p:nvSpPr>
        <p:spPr>
          <a:xfrm>
            <a:off x="7115550" y="1765008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26728BB-25C6-4713-97F1-5D9751B1B5F2}"/>
              </a:ext>
            </a:extLst>
          </p:cNvPr>
          <p:cNvSpPr/>
          <p:nvPr/>
        </p:nvSpPr>
        <p:spPr>
          <a:xfrm>
            <a:off x="7034468" y="2095420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A931892-3D6A-4DB9-8F32-BDC99F3A10C1}"/>
              </a:ext>
            </a:extLst>
          </p:cNvPr>
          <p:cNvSpPr/>
          <p:nvPr/>
        </p:nvSpPr>
        <p:spPr>
          <a:xfrm>
            <a:off x="7174802" y="1922111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E26B120-62E4-4B7E-A243-7FF6AC8DFF97}"/>
              </a:ext>
            </a:extLst>
          </p:cNvPr>
          <p:cNvSpPr/>
          <p:nvPr/>
        </p:nvSpPr>
        <p:spPr>
          <a:xfrm>
            <a:off x="7340791" y="1742377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9A0D4C3-9F30-4D88-AF35-41A3FC86D6DE}"/>
              </a:ext>
            </a:extLst>
          </p:cNvPr>
          <p:cNvSpPr/>
          <p:nvPr/>
        </p:nvSpPr>
        <p:spPr>
          <a:xfrm>
            <a:off x="7318315" y="2002607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71A3018-55DE-40BF-8E98-4B0434B72F40}"/>
              </a:ext>
            </a:extLst>
          </p:cNvPr>
          <p:cNvSpPr/>
          <p:nvPr/>
        </p:nvSpPr>
        <p:spPr>
          <a:xfrm>
            <a:off x="7149209" y="2176969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B12B33-B89F-4A02-BC94-9B77C7EC194A}"/>
              </a:ext>
            </a:extLst>
          </p:cNvPr>
          <p:cNvSpPr/>
          <p:nvPr/>
        </p:nvSpPr>
        <p:spPr>
          <a:xfrm>
            <a:off x="7490215" y="1838944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C3873A7-AFE4-45D2-BE7D-10EBCDF0730C}"/>
              </a:ext>
            </a:extLst>
          </p:cNvPr>
          <p:cNvSpPr/>
          <p:nvPr/>
        </p:nvSpPr>
        <p:spPr>
          <a:xfrm>
            <a:off x="7428696" y="2138117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F985C41-E7EF-483E-BCF6-8C9F6E3916B4}"/>
              </a:ext>
            </a:extLst>
          </p:cNvPr>
          <p:cNvSpPr/>
          <p:nvPr/>
        </p:nvSpPr>
        <p:spPr>
          <a:xfrm>
            <a:off x="7258464" y="2265587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0F52142-7F32-4845-BA26-5448F6714DE4}"/>
              </a:ext>
            </a:extLst>
          </p:cNvPr>
          <p:cNvSpPr/>
          <p:nvPr/>
        </p:nvSpPr>
        <p:spPr>
          <a:xfrm>
            <a:off x="7606402" y="1971612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D5A7D08-F1D9-47B4-B18F-095B3796486A}"/>
              </a:ext>
            </a:extLst>
          </p:cNvPr>
          <p:cNvSpPr/>
          <p:nvPr/>
        </p:nvSpPr>
        <p:spPr>
          <a:xfrm>
            <a:off x="7500176" y="2283638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13EEF81-65B4-4C8B-9B89-6D94DA22F20B}"/>
              </a:ext>
            </a:extLst>
          </p:cNvPr>
          <p:cNvSpPr/>
          <p:nvPr/>
        </p:nvSpPr>
        <p:spPr>
          <a:xfrm>
            <a:off x="7334483" y="2409552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02209A2-42AC-4B62-8372-D085CFE64422}"/>
              </a:ext>
            </a:extLst>
          </p:cNvPr>
          <p:cNvSpPr/>
          <p:nvPr/>
        </p:nvSpPr>
        <p:spPr>
          <a:xfrm>
            <a:off x="7676068" y="2165595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E8866AD-1DA2-4098-95B9-47362F520794}"/>
              </a:ext>
            </a:extLst>
          </p:cNvPr>
          <p:cNvSpPr/>
          <p:nvPr/>
        </p:nvSpPr>
        <p:spPr>
          <a:xfrm>
            <a:off x="7584305" y="2423208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CB8911B-54A7-4E88-90CC-05EB341B2ECF}"/>
              </a:ext>
            </a:extLst>
          </p:cNvPr>
          <p:cNvSpPr/>
          <p:nvPr/>
        </p:nvSpPr>
        <p:spPr>
          <a:xfrm>
            <a:off x="7461326" y="2491518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E98BB9E-8981-4EF8-8238-4D3C702A4CE1}"/>
              </a:ext>
            </a:extLst>
          </p:cNvPr>
          <p:cNvSpPr/>
          <p:nvPr/>
        </p:nvSpPr>
        <p:spPr>
          <a:xfrm>
            <a:off x="7705086" y="2346983"/>
            <a:ext cx="76338" cy="763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86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26E2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33333" decel="66667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0934 0.10061 " pathEditMode="relative" rAng="0" ptsTypes="AA">
                                      <p:cBhvr>
                                        <p:cTn id="164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0" y="503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93827E-6 L -0.10573 0.11388 " pathEditMode="relative" rAng="0" ptsTypes="AA">
                                      <p:cBhvr>
                                        <p:cTn id="166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5" y="5679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46914E-7 L -0.11893 0.12716 " pathEditMode="relative" rAng="0" ptsTypes="AA">
                                      <p:cBhvr>
                                        <p:cTn id="168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6358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08437 0.10648 " pathEditMode="relative" rAng="0" ptsTypes="AA">
                                      <p:cBhvr>
                                        <p:cTn id="170" dur="6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5309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20988E-6 L -0.10208 0.13025 " pathEditMode="relative" rAng="0" ptsTypes="AA">
                                      <p:cBhvr>
                                        <p:cTn id="172" dur="6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6512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93827E-6 L -0.12049 0.15524 " pathEditMode="relative" rAng="0" ptsTypes="AA">
                                      <p:cBhvr>
                                        <p:cTn id="174" dur="6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774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93827E-7 L -0.08143 0.12376 " pathEditMode="relative" rAng="0" ptsTypes="AA">
                                      <p:cBhvr>
                                        <p:cTn id="176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0" y="6173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-0.10017 0.14845 " pathEditMode="relative" rAng="0" ptsTypes="AA">
                                      <p:cBhvr>
                                        <p:cTn id="178" dur="6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740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11927 0.18086 " pathEditMode="relative" rAng="0" ptsTypes="AA">
                                      <p:cBhvr>
                                        <p:cTn id="180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2" y="904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-0.07413 0.13271 " pathEditMode="relative" rAng="0" ptsTypes="AA">
                                      <p:cBhvr>
                                        <p:cTn id="182" dur="6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6636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93827E-6 L -0.09305 0.1676 " pathEditMode="relative" rAng="0" ptsTypes="AA">
                                      <p:cBhvr>
                                        <p:cTn id="184" dur="6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" y="8364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-0.11163 0.19939 " pathEditMode="relative" rAng="0" ptsTypes="AA">
                                      <p:cBhvr>
                                        <p:cTn id="186" dur="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9969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-0.06615 0.13951 " pathEditMode="relative" rAng="0" ptsTypes="AA">
                                      <p:cBhvr>
                                        <p:cTn id="188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6975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83951E-6 L -0.08212 0.17469 " pathEditMode="relative" rAng="0" ptsTypes="AA">
                                      <p:cBhvr>
                                        <p:cTn id="190" dur="6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87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9947 0.20956 " pathEditMode="relative" rAng="0" ptsTypes="AA">
                                      <p:cBhvr>
                                        <p:cTn id="192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" y="1046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46914E-6 L -0.06337 0.15648 " pathEditMode="relative" rAng="0" ptsTypes="AA">
                                      <p:cBhvr>
                                        <p:cTn id="194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7809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7284E-6 L -0.0717 0.17747 " pathEditMode="relative" rAng="0" ptsTypes="AA">
                                      <p:cBhvr>
                                        <p:cTn id="196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8858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33333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71605E-6 L -0.08003 0.19691 " pathEditMode="relative" rAng="0" ptsTypes="AA">
                                      <p:cBhvr>
                                        <p:cTn id="198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0" y="984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6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6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6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6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6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6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6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6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237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238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242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243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" dur="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247" dur="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248" dur="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9" dur="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1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252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253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6" dur="6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257" dur="6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258" dur="6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6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1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262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263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63" grpId="3" animBg="1"/>
      <p:bldP spid="66" grpId="0" animBg="1"/>
      <p:bldP spid="66" grpId="1" animBg="1"/>
      <p:bldP spid="66" grpId="2" animBg="1"/>
      <p:bldP spid="66" grpId="3" animBg="1"/>
      <p:bldP spid="68" grpId="0" animBg="1"/>
      <p:bldP spid="68" grpId="1" animBg="1"/>
      <p:bldP spid="68" grpId="2" animBg="1"/>
      <p:bldP spid="68" grpId="3" animBg="1"/>
      <p:bldP spid="70" grpId="0" animBg="1"/>
      <p:bldP spid="70" grpId="1" animBg="1"/>
      <p:bldP spid="70" grpId="2" animBg="1"/>
      <p:bldP spid="70" grpId="3" animBg="1"/>
      <p:bldP spid="72" grpId="0" animBg="1"/>
      <p:bldP spid="72" grpId="1" animBg="1"/>
      <p:bldP spid="72" grpId="2" animBg="1"/>
      <p:bldP spid="72" grpId="3" animBg="1"/>
      <p:bldP spid="74" grpId="0" animBg="1"/>
      <p:bldP spid="74" grpId="1" animBg="1"/>
      <p:bldP spid="74" grpId="2" animBg="1"/>
      <p:bldP spid="74" grpId="3" animBg="1"/>
      <p:bldP spid="76" grpId="0" animBg="1"/>
      <p:bldP spid="76" grpId="1" animBg="1"/>
      <p:bldP spid="76" grpId="2" animBg="1"/>
      <p:bldP spid="76" grpId="3" animBg="1"/>
      <p:bldP spid="78" grpId="0" animBg="1"/>
      <p:bldP spid="78" grpId="1" animBg="1"/>
      <p:bldP spid="78" grpId="2" animBg="1"/>
      <p:bldP spid="78" grpId="3" animBg="1"/>
      <p:bldP spid="80" grpId="0" animBg="1"/>
      <p:bldP spid="80" grpId="1" animBg="1"/>
      <p:bldP spid="80" grpId="2" animBg="1"/>
      <p:bldP spid="80" grpId="3" animBg="1"/>
      <p:bldP spid="82" grpId="0" animBg="1"/>
      <p:bldP spid="82" grpId="1" animBg="1"/>
      <p:bldP spid="82" grpId="2" animBg="1"/>
      <p:bldP spid="82" grpId="3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  <p:bldP spid="86" grpId="2" animBg="1"/>
      <p:bldP spid="86" grpId="3" animBg="1"/>
      <p:bldP spid="88" grpId="0" animBg="1"/>
      <p:bldP spid="88" grpId="1" animBg="1"/>
      <p:bldP spid="88" grpId="2" animBg="1"/>
      <p:bldP spid="88" grpId="3" animBg="1"/>
      <p:bldP spid="90" grpId="0" animBg="1"/>
      <p:bldP spid="90" grpId="1" animBg="1"/>
      <p:bldP spid="90" grpId="2" animBg="1"/>
      <p:bldP spid="90" grpId="3" animBg="1"/>
      <p:bldP spid="92" grpId="0" animBg="1"/>
      <p:bldP spid="92" grpId="1" animBg="1"/>
      <p:bldP spid="92" grpId="2" animBg="1"/>
      <p:bldP spid="92" grpId="3" animBg="1"/>
      <p:bldP spid="94" grpId="0" animBg="1"/>
      <p:bldP spid="94" grpId="1" animBg="1"/>
      <p:bldP spid="94" grpId="2" animBg="1"/>
      <p:bldP spid="94" grpId="3" animBg="1"/>
      <p:bldP spid="96" grpId="0" animBg="1"/>
      <p:bldP spid="96" grpId="1" animBg="1"/>
      <p:bldP spid="96" grpId="2" animBg="1"/>
      <p:bldP spid="96" grpId="3" animBg="1"/>
      <p:bldP spid="98" grpId="0" animBg="1"/>
      <p:bldP spid="98" grpId="1" animBg="1"/>
      <p:bldP spid="98" grpId="2" animBg="1"/>
      <p:bldP spid="98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F4E0-F18D-4C4B-AB28-BB4EDF6F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Cloud Shape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9114B5-35EA-4628-BF7F-7799AD43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82" y="1398726"/>
            <a:ext cx="1446706" cy="13343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9A43F8-D6C2-4872-A753-F9DDE4A89FA0}"/>
              </a:ext>
            </a:extLst>
          </p:cNvPr>
          <p:cNvSpPr txBox="1"/>
          <p:nvPr/>
        </p:nvSpPr>
        <p:spPr>
          <a:xfrm>
            <a:off x="997834" y="2775055"/>
            <a:ext cx="207140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3D Perlin Noise </a:t>
            </a:r>
            <a:r>
              <a:rPr lang="en-US" baseline="30000" dirty="0">
                <a:solidFill>
                  <a:schemeClr val="bg1"/>
                </a:solidFill>
                <a:latin typeface="Montserrat" panose="020B0604020202020204" charset="0"/>
              </a:rPr>
              <a:t>[RURIK]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F3CBAC-234A-4173-A537-C5F7FADC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500" y="3124848"/>
            <a:ext cx="1446706" cy="1332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F5514-C671-4D51-BD44-9ECB69549A55}"/>
              </a:ext>
            </a:extLst>
          </p:cNvPr>
          <p:cNvSpPr txBox="1"/>
          <p:nvPr/>
        </p:nvSpPr>
        <p:spPr>
          <a:xfrm>
            <a:off x="929851" y="4536064"/>
            <a:ext cx="2182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3D Worley Noise </a:t>
            </a:r>
            <a:r>
              <a:rPr lang="en-US" baseline="30000" dirty="0">
                <a:solidFill>
                  <a:schemeClr val="bg1"/>
                </a:solidFill>
                <a:latin typeface="Montserrat" panose="020B0604020202020204" charset="0"/>
              </a:rPr>
              <a:t>[RURIK]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977F3655-D55F-41DF-A1C1-2CDD83182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476922"/>
              </p:ext>
            </p:extLst>
          </p:nvPr>
        </p:nvGraphicFramePr>
        <p:xfrm>
          <a:off x="3003933" y="1475399"/>
          <a:ext cx="5960124" cy="1180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710">
                  <a:extLst>
                    <a:ext uri="{9D8B030D-6E8A-4147-A177-3AD203B41FA5}">
                      <a16:colId xmlns:a16="http://schemas.microsoft.com/office/drawing/2014/main" val="2189203294"/>
                    </a:ext>
                  </a:extLst>
                </a:gridCol>
                <a:gridCol w="1248579">
                  <a:extLst>
                    <a:ext uri="{9D8B030D-6E8A-4147-A177-3AD203B41FA5}">
                      <a16:colId xmlns:a16="http://schemas.microsoft.com/office/drawing/2014/main" val="689347283"/>
                    </a:ext>
                  </a:extLst>
                </a:gridCol>
                <a:gridCol w="831773">
                  <a:extLst>
                    <a:ext uri="{9D8B030D-6E8A-4147-A177-3AD203B41FA5}">
                      <a16:colId xmlns:a16="http://schemas.microsoft.com/office/drawing/2014/main" val="261354190"/>
                    </a:ext>
                  </a:extLst>
                </a:gridCol>
                <a:gridCol w="993354">
                  <a:extLst>
                    <a:ext uri="{9D8B030D-6E8A-4147-A177-3AD203B41FA5}">
                      <a16:colId xmlns:a16="http://schemas.microsoft.com/office/drawing/2014/main" val="3988830458"/>
                    </a:ext>
                  </a:extLst>
                </a:gridCol>
                <a:gridCol w="993354">
                  <a:extLst>
                    <a:ext uri="{9D8B030D-6E8A-4147-A177-3AD203B41FA5}">
                      <a16:colId xmlns:a16="http://schemas.microsoft.com/office/drawing/2014/main" val="1645401853"/>
                    </a:ext>
                  </a:extLst>
                </a:gridCol>
                <a:gridCol w="993354">
                  <a:extLst>
                    <a:ext uri="{9D8B030D-6E8A-4147-A177-3AD203B41FA5}">
                      <a16:colId xmlns:a16="http://schemas.microsoft.com/office/drawing/2014/main" val="525792589"/>
                    </a:ext>
                  </a:extLst>
                </a:gridCol>
              </a:tblGrid>
              <a:tr h="393655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Texture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5944263"/>
                  </a:ext>
                </a:extLst>
              </a:tr>
              <a:tr h="393655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128*128*128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Perlin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Worley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Worley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Worley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070579"/>
                  </a:ext>
                </a:extLst>
              </a:tr>
              <a:tr h="393655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Detail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32*32*32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Worley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Worley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Worley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7279918"/>
                  </a:ext>
                </a:extLst>
              </a:tr>
            </a:tbl>
          </a:graphicData>
        </a:graphic>
      </p:graphicFrame>
      <p:pic>
        <p:nvPicPr>
          <p:cNvPr id="27" name="图片 4" descr="图片包含 游戏机, 食物, 鸡蛋&#10;&#10;描述已自动生成">
            <a:extLst>
              <a:ext uri="{FF2B5EF4-FFF2-40B4-BE49-F238E27FC236}">
                <a16:creationId xmlns:a16="http://schemas.microsoft.com/office/drawing/2014/main" id="{D41A26D2-77B0-4265-8AF3-C4EE495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765" y="2944046"/>
            <a:ext cx="1954662" cy="1548474"/>
          </a:xfrm>
          <a:prstGeom prst="rect">
            <a:avLst/>
          </a:prstGeom>
        </p:spPr>
      </p:pic>
      <p:pic>
        <p:nvPicPr>
          <p:cNvPr id="29" name="图片 5">
            <a:extLst>
              <a:ext uri="{FF2B5EF4-FFF2-40B4-BE49-F238E27FC236}">
                <a16:creationId xmlns:a16="http://schemas.microsoft.com/office/drawing/2014/main" id="{2B6E3923-3512-410C-968A-59E4C491E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451" y="2953754"/>
            <a:ext cx="1796949" cy="15484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3DFF3F-C902-495C-8EB9-6E632E269E9D}"/>
              </a:ext>
            </a:extLst>
          </p:cNvPr>
          <p:cNvSpPr txBox="1"/>
          <p:nvPr/>
        </p:nvSpPr>
        <p:spPr>
          <a:xfrm>
            <a:off x="4076205" y="4508443"/>
            <a:ext cx="148149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Shape Texture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4D05C7-5C0F-48B8-B276-BA042F4647E3}"/>
              </a:ext>
            </a:extLst>
          </p:cNvPr>
          <p:cNvSpPr txBox="1"/>
          <p:nvPr/>
        </p:nvSpPr>
        <p:spPr>
          <a:xfrm>
            <a:off x="6426270" y="4536063"/>
            <a:ext cx="20233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Detail Texture</a:t>
            </a:r>
          </a:p>
        </p:txBody>
      </p:sp>
    </p:spTree>
    <p:extLst>
      <p:ext uri="{BB962C8B-B14F-4D97-AF65-F5344CB8AC3E}">
        <p14:creationId xmlns:p14="http://schemas.microsoft.com/office/powerpoint/2010/main" val="28850885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F4E0-F18D-4C4B-AB28-BB4EDF6F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Cloud Shape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1F14A-27CF-4907-A2FE-9A333A42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48450"/>
            <a:ext cx="7038900" cy="1161795"/>
          </a:xfrm>
        </p:spPr>
        <p:txBody>
          <a:bodyPr/>
          <a:lstStyle/>
          <a:p>
            <a:pPr lvl="0">
              <a:buAutoNum type="arabicPeriod"/>
            </a:pPr>
            <a:r>
              <a:rPr lang="en-US"/>
              <a:t>Basic Shape</a:t>
            </a:r>
          </a:p>
          <a:p>
            <a:pPr lvl="0">
              <a:buAutoNum type="arabicPeriod"/>
            </a:pPr>
            <a:r>
              <a:rPr lang="en-US"/>
              <a:t>Detail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endParaRPr lang="en-US"/>
          </a:p>
        </p:txBody>
      </p:sp>
      <p:pic>
        <p:nvPicPr>
          <p:cNvPr id="5" name="图片 4" descr="图片包含 游戏机, 食物, 鸡蛋&#10;&#10;描述已自动生成">
            <a:extLst>
              <a:ext uri="{FF2B5EF4-FFF2-40B4-BE49-F238E27FC236}">
                <a16:creationId xmlns:a16="http://schemas.microsoft.com/office/drawing/2014/main" id="{4DEC0441-9545-4F10-814A-30227383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97" y="2257327"/>
            <a:ext cx="1742049" cy="1380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B52083-E10D-414F-8786-B4AB2B09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596" y="2266462"/>
            <a:ext cx="1601491" cy="138004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7F2F5C-E070-49F1-8635-F673CB82A6B0}"/>
              </a:ext>
            </a:extLst>
          </p:cNvPr>
          <p:cNvSpPr txBox="1">
            <a:spLocks/>
          </p:cNvSpPr>
          <p:nvPr/>
        </p:nvSpPr>
        <p:spPr>
          <a:xfrm>
            <a:off x="3384840" y="2175319"/>
            <a:ext cx="745847" cy="105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altLang="zh-CN" sz="8000"/>
              <a:t>-</a:t>
            </a:r>
            <a:endParaRPr lang="en-US" sz="80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1018D0-4269-41E1-820C-6DE9A9D25351}"/>
              </a:ext>
            </a:extLst>
          </p:cNvPr>
          <p:cNvSpPr txBox="1">
            <a:spLocks/>
          </p:cNvSpPr>
          <p:nvPr/>
        </p:nvSpPr>
        <p:spPr>
          <a:xfrm>
            <a:off x="369335" y="2559976"/>
            <a:ext cx="1806563" cy="31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/>
              <a:t>Shape =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896462-FB6C-4D13-B8C5-B04F0B031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551" y="2230193"/>
            <a:ext cx="1416312" cy="1416312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44C78CA-CB68-44D3-98FA-48EB7C31097A}"/>
              </a:ext>
            </a:extLst>
          </p:cNvPr>
          <p:cNvSpPr txBox="1">
            <a:spLocks/>
          </p:cNvSpPr>
          <p:nvPr/>
        </p:nvSpPr>
        <p:spPr>
          <a:xfrm>
            <a:off x="1221610" y="2110851"/>
            <a:ext cx="2112121" cy="105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8000"/>
              <a:t>(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6BC43-97E5-4AEF-B6F3-5060D94A0B12}"/>
              </a:ext>
            </a:extLst>
          </p:cNvPr>
          <p:cNvSpPr txBox="1">
            <a:spLocks/>
          </p:cNvSpPr>
          <p:nvPr/>
        </p:nvSpPr>
        <p:spPr>
          <a:xfrm>
            <a:off x="5480990" y="2120883"/>
            <a:ext cx="2112121" cy="105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8000"/>
              <a:t>) </a:t>
            </a:r>
            <a:r>
              <a:rPr lang="zh-CN" altLang="en-US" sz="8000"/>
              <a:t>*</a:t>
            </a:r>
            <a:endParaRPr lang="en-US" sz="8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E27EB-B04F-4E5C-9EB2-A77E3E0E8595}"/>
              </a:ext>
            </a:extLst>
          </p:cNvPr>
          <p:cNvSpPr txBox="1"/>
          <p:nvPr/>
        </p:nvSpPr>
        <p:spPr>
          <a:xfrm>
            <a:off x="1909972" y="3684285"/>
            <a:ext cx="148149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Shape Texture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C640E2-9AA0-44C7-B6F6-8CB147C2AA65}"/>
              </a:ext>
            </a:extLst>
          </p:cNvPr>
          <p:cNvSpPr txBox="1"/>
          <p:nvPr/>
        </p:nvSpPr>
        <p:spPr>
          <a:xfrm>
            <a:off x="4094636" y="3684284"/>
            <a:ext cx="144462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Detail Texture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63893-469C-41CA-942F-09919609727B}"/>
              </a:ext>
            </a:extLst>
          </p:cNvPr>
          <p:cNvSpPr txBox="1"/>
          <p:nvPr/>
        </p:nvSpPr>
        <p:spPr>
          <a:xfrm>
            <a:off x="6718890" y="3684284"/>
            <a:ext cx="177163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20B0604020202020204" charset="0"/>
              </a:rPr>
              <a:t>Coverage Texture</a:t>
            </a:r>
          </a:p>
        </p:txBody>
      </p:sp>
    </p:spTree>
    <p:extLst>
      <p:ext uri="{BB962C8B-B14F-4D97-AF65-F5344CB8AC3E}">
        <p14:creationId xmlns:p14="http://schemas.microsoft.com/office/powerpoint/2010/main" val="17185531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Lighting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E545677-C7E0-4731-B03F-5545881C98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8BEBAA5-9707-4B6D-BC18-B524A473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Google Shape;153;p16">
            <a:extLst>
              <a:ext uri="{FF2B5EF4-FFF2-40B4-BE49-F238E27FC236}">
                <a16:creationId xmlns:a16="http://schemas.microsoft.com/office/drawing/2014/main" id="{0B13F66F-08E9-4530-9524-670A6B9794BE}"/>
              </a:ext>
            </a:extLst>
          </p:cNvPr>
          <p:cNvSpPr txBox="1">
            <a:spLocks/>
          </p:cNvSpPr>
          <p:nvPr/>
        </p:nvSpPr>
        <p:spPr>
          <a:xfrm>
            <a:off x="1204950" y="919903"/>
            <a:ext cx="7038900" cy="264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2000" b="1"/>
              <a:t>What We Want: </a:t>
            </a:r>
          </a:p>
          <a:p>
            <a:pPr marL="146050" indent="0">
              <a:buNone/>
            </a:pPr>
            <a:r>
              <a:rPr lang="en-US" sz="1800"/>
              <a:t>Final Color = (</a:t>
            </a:r>
            <a:r>
              <a:rPr lang="en-US" sz="1800" err="1">
                <a:solidFill>
                  <a:srgbClr val="FF0000"/>
                </a:solidFill>
              </a:rPr>
              <a:t>ShadowColor</a:t>
            </a:r>
            <a:r>
              <a:rPr lang="en-US" sz="1800"/>
              <a:t> + </a:t>
            </a:r>
            <a:r>
              <a:rPr lang="en-US" sz="1800" err="1">
                <a:solidFill>
                  <a:srgbClr val="92D050"/>
                </a:solidFill>
              </a:rPr>
              <a:t>ShadowStrength</a:t>
            </a:r>
            <a:r>
              <a:rPr lang="en-US" sz="1800">
                <a:solidFill>
                  <a:srgbClr val="92D050"/>
                </a:solidFill>
              </a:rPr>
              <a:t> </a:t>
            </a:r>
            <a:r>
              <a:rPr lang="en-US" sz="1800"/>
              <a:t>+ </a:t>
            </a:r>
            <a:r>
              <a:rPr lang="en-US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Scattering</a:t>
            </a:r>
            <a:r>
              <a:rPr lang="en-US" sz="1800"/>
              <a:t>) * </a:t>
            </a:r>
          </a:p>
          <a:p>
            <a:pPr marL="146050" indent="0">
              <a:buNone/>
            </a:pPr>
            <a:r>
              <a:rPr lang="en-US" sz="1800">
                <a:solidFill>
                  <a:srgbClr val="00B0F0"/>
                </a:solidFill>
              </a:rPr>
              <a:t>	             Dark Edges </a:t>
            </a:r>
            <a:r>
              <a:rPr lang="en-US" sz="1800"/>
              <a:t>* </a:t>
            </a:r>
            <a:r>
              <a:rPr lang="en-US" sz="1800">
                <a:solidFill>
                  <a:srgbClr val="A162D0"/>
                </a:solidFill>
              </a:rPr>
              <a:t>Transmittance</a:t>
            </a:r>
            <a:endParaRPr lang="en-US" sz="1800"/>
          </a:p>
          <a:p>
            <a:pPr marL="146050" indent="0">
              <a:buNone/>
            </a:pPr>
            <a:r>
              <a:rPr lang="en-US" err="1">
                <a:solidFill>
                  <a:srgbClr val="FF0000"/>
                </a:solidFill>
              </a:rPr>
              <a:t>ShadowColor</a:t>
            </a:r>
            <a:r>
              <a:rPr lang="en-US"/>
              <a:t> = Base color for the shadow part of the clouds</a:t>
            </a:r>
          </a:p>
          <a:p>
            <a:pPr marL="146050" indent="0">
              <a:buNone/>
            </a:pP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Scattering</a:t>
            </a:r>
            <a:r>
              <a:rPr lang="en-US"/>
              <a:t> = pow(dot(</a:t>
            </a:r>
            <a:r>
              <a:rPr lang="en-US" err="1"/>
              <a:t>rayDir</a:t>
            </a:r>
            <a:r>
              <a:rPr lang="en-US"/>
              <a:t>, </a:t>
            </a:r>
            <a:r>
              <a:rPr lang="en-US" err="1"/>
              <a:t>lightDir</a:t>
            </a:r>
            <a:r>
              <a:rPr lang="en-US"/>
              <a:t>), </a:t>
            </a:r>
            <a:r>
              <a:rPr lang="en-US" err="1"/>
              <a:t>ScatteringStrength</a:t>
            </a:r>
            <a:r>
              <a:rPr lang="en-US"/>
              <a:t>);</a:t>
            </a:r>
          </a:p>
          <a:p>
            <a:pPr marL="146050" indent="0">
              <a:buNone/>
            </a:pPr>
            <a:r>
              <a:rPr lang="en-US">
                <a:solidFill>
                  <a:srgbClr val="A162D0"/>
                </a:solidFill>
              </a:rPr>
              <a:t>Transmittance </a:t>
            </a:r>
            <a:r>
              <a:rPr lang="en-US"/>
              <a:t>= Beer’s Law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B7F406-4DCA-4207-83A3-1D763C95D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59" y="3265758"/>
            <a:ext cx="2211157" cy="1386722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6009A93-EC34-462E-A0DE-DFA194A4D1EC}"/>
              </a:ext>
            </a:extLst>
          </p:cNvPr>
          <p:cNvCxnSpPr>
            <a:cxnSpLocks/>
          </p:cNvCxnSpPr>
          <p:nvPr/>
        </p:nvCxnSpPr>
        <p:spPr>
          <a:xfrm flipH="1" flipV="1">
            <a:off x="2941234" y="4354925"/>
            <a:ext cx="2340397" cy="248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3;p16">
            <a:extLst>
              <a:ext uri="{FF2B5EF4-FFF2-40B4-BE49-F238E27FC236}">
                <a16:creationId xmlns:a16="http://schemas.microsoft.com/office/drawing/2014/main" id="{ABF1B906-AC64-420D-90EC-70AE7278AB89}"/>
              </a:ext>
            </a:extLst>
          </p:cNvPr>
          <p:cNvSpPr txBox="1">
            <a:spLocks/>
          </p:cNvSpPr>
          <p:nvPr/>
        </p:nvSpPr>
        <p:spPr>
          <a:xfrm>
            <a:off x="5307982" y="4389852"/>
            <a:ext cx="1717577" cy="52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/>
              <a:t>Shadow Color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Lighting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E545677-C7E0-4731-B03F-5545881C98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8BEBAA5-9707-4B6D-BC18-B524A473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572199-3884-41A6-9970-E131E8F0C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99" y="1204997"/>
            <a:ext cx="4940091" cy="2828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66E79-A4A5-4308-A06B-C14D71FD41BF}"/>
              </a:ext>
            </a:extLst>
          </p:cNvPr>
          <p:cNvSpPr txBox="1"/>
          <p:nvPr/>
        </p:nvSpPr>
        <p:spPr>
          <a:xfrm>
            <a:off x="1800249" y="4222146"/>
            <a:ext cx="554350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Beer’s Law: Transmittance along with the distance </a:t>
            </a:r>
            <a:r>
              <a:rPr lang="en-US" baseline="30000" dirty="0">
                <a:solidFill>
                  <a:schemeClr val="bg1"/>
                </a:solidFill>
                <a:latin typeface="Montserrat" panose="020B0604020202020204" charset="0"/>
              </a:rPr>
              <a:t>[GUERRILLA]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6482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Lighting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E545677-C7E0-4731-B03F-5545881C98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8BEBAA5-9707-4B6D-BC18-B524A473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Google Shape;153;p16">
            <a:extLst>
              <a:ext uri="{FF2B5EF4-FFF2-40B4-BE49-F238E27FC236}">
                <a16:creationId xmlns:a16="http://schemas.microsoft.com/office/drawing/2014/main" id="{0B13F66F-08E9-4530-9524-670A6B9794BE}"/>
              </a:ext>
            </a:extLst>
          </p:cNvPr>
          <p:cNvSpPr txBox="1">
            <a:spLocks/>
          </p:cNvSpPr>
          <p:nvPr/>
        </p:nvSpPr>
        <p:spPr>
          <a:xfrm>
            <a:off x="1204950" y="919903"/>
            <a:ext cx="7038900" cy="264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2000" b="1"/>
              <a:t>What We Want: </a:t>
            </a:r>
          </a:p>
          <a:p>
            <a:pPr marL="146050" indent="0">
              <a:buNone/>
            </a:pPr>
            <a:r>
              <a:rPr lang="en-US" sz="1800"/>
              <a:t>Final Color = (</a:t>
            </a:r>
            <a:r>
              <a:rPr lang="en-US" sz="1800" err="1">
                <a:solidFill>
                  <a:srgbClr val="FF0000"/>
                </a:solidFill>
              </a:rPr>
              <a:t>ShadowColor</a:t>
            </a:r>
            <a:r>
              <a:rPr lang="en-US" sz="1800"/>
              <a:t> + </a:t>
            </a:r>
            <a:r>
              <a:rPr lang="en-US" sz="1800" err="1">
                <a:solidFill>
                  <a:srgbClr val="92D050"/>
                </a:solidFill>
              </a:rPr>
              <a:t>ShadowStrength</a:t>
            </a:r>
            <a:r>
              <a:rPr lang="en-US" sz="1800">
                <a:solidFill>
                  <a:srgbClr val="92D050"/>
                </a:solidFill>
              </a:rPr>
              <a:t> </a:t>
            </a:r>
            <a:r>
              <a:rPr lang="en-US" sz="1800"/>
              <a:t>+ </a:t>
            </a:r>
            <a:r>
              <a:rPr lang="en-US" sz="1800">
                <a:solidFill>
                  <a:schemeClr val="accent2">
                    <a:lumMod val="60000"/>
                    <a:lumOff val="40000"/>
                  </a:schemeClr>
                </a:solidFill>
              </a:rPr>
              <a:t>Scattering</a:t>
            </a:r>
            <a:r>
              <a:rPr lang="en-US" sz="1800"/>
              <a:t>) * </a:t>
            </a:r>
          </a:p>
          <a:p>
            <a:pPr marL="146050" indent="0">
              <a:buNone/>
            </a:pPr>
            <a:r>
              <a:rPr lang="en-US" sz="1800">
                <a:solidFill>
                  <a:srgbClr val="00B0F0"/>
                </a:solidFill>
              </a:rPr>
              <a:t>	             Dark Edges </a:t>
            </a:r>
            <a:r>
              <a:rPr lang="en-US" sz="1800"/>
              <a:t>* </a:t>
            </a:r>
            <a:r>
              <a:rPr lang="en-US" sz="1800">
                <a:solidFill>
                  <a:srgbClr val="A162D0"/>
                </a:solidFill>
              </a:rPr>
              <a:t>Transmittance</a:t>
            </a:r>
            <a:endParaRPr lang="en-US" sz="1800"/>
          </a:p>
          <a:p>
            <a:pPr marL="146050" indent="0">
              <a:buNone/>
            </a:pPr>
            <a:r>
              <a:rPr lang="en-US" err="1">
                <a:solidFill>
                  <a:srgbClr val="FF0000"/>
                </a:solidFill>
              </a:rPr>
              <a:t>ShadowColor</a:t>
            </a:r>
            <a:r>
              <a:rPr lang="en-US"/>
              <a:t> = Base color for the shadow part of the clouds</a:t>
            </a:r>
          </a:p>
          <a:p>
            <a:pPr marL="146050" indent="0">
              <a:buNone/>
            </a:pP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Scattering</a:t>
            </a:r>
            <a:r>
              <a:rPr lang="en-US"/>
              <a:t> = pow(dot(</a:t>
            </a:r>
            <a:r>
              <a:rPr lang="en-US" err="1"/>
              <a:t>rayDir</a:t>
            </a:r>
            <a:r>
              <a:rPr lang="en-US"/>
              <a:t>, </a:t>
            </a:r>
            <a:r>
              <a:rPr lang="en-US" err="1"/>
              <a:t>lightDir</a:t>
            </a:r>
            <a:r>
              <a:rPr lang="en-US"/>
              <a:t>), </a:t>
            </a:r>
            <a:r>
              <a:rPr lang="en-US" err="1"/>
              <a:t>ScatteringStrength</a:t>
            </a:r>
            <a:r>
              <a:rPr lang="en-US"/>
              <a:t>);</a:t>
            </a:r>
          </a:p>
          <a:p>
            <a:pPr marL="146050" indent="0">
              <a:buNone/>
            </a:pPr>
            <a:r>
              <a:rPr lang="en-US">
                <a:solidFill>
                  <a:srgbClr val="A162D0"/>
                </a:solidFill>
              </a:rPr>
              <a:t>Transmittance </a:t>
            </a:r>
            <a:r>
              <a:rPr lang="en-US"/>
              <a:t>= Beer’s Law</a:t>
            </a:r>
          </a:p>
          <a:p>
            <a:pPr marL="146050" indent="0">
              <a:buNone/>
            </a:pPr>
            <a:r>
              <a:rPr lang="en-US">
                <a:solidFill>
                  <a:srgbClr val="00B0F0"/>
                </a:solidFill>
              </a:rPr>
              <a:t>Dark Edges </a:t>
            </a:r>
            <a:r>
              <a:rPr lang="en-US"/>
              <a:t>= Powder Effect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9AA33B-E369-44A2-AF56-1DE4BC2E8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59" y="3265758"/>
            <a:ext cx="2211157" cy="138672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D535412-D5C2-4570-B6F9-83DAEE8E58F0}"/>
              </a:ext>
            </a:extLst>
          </p:cNvPr>
          <p:cNvCxnSpPr>
            <a:cxnSpLocks/>
          </p:cNvCxnSpPr>
          <p:nvPr/>
        </p:nvCxnSpPr>
        <p:spPr>
          <a:xfrm flipH="1" flipV="1">
            <a:off x="2941234" y="4354925"/>
            <a:ext cx="2340397" cy="248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53;p16">
            <a:extLst>
              <a:ext uri="{FF2B5EF4-FFF2-40B4-BE49-F238E27FC236}">
                <a16:creationId xmlns:a16="http://schemas.microsoft.com/office/drawing/2014/main" id="{024ED8DD-0E78-470D-A422-0CE0F8E1C0C2}"/>
              </a:ext>
            </a:extLst>
          </p:cNvPr>
          <p:cNvSpPr txBox="1">
            <a:spLocks/>
          </p:cNvSpPr>
          <p:nvPr/>
        </p:nvSpPr>
        <p:spPr>
          <a:xfrm>
            <a:off x="5307982" y="4389852"/>
            <a:ext cx="1717577" cy="52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/>
              <a:t>Shadow Color</a:t>
            </a:r>
          </a:p>
        </p:txBody>
      </p:sp>
    </p:spTree>
    <p:extLst>
      <p:ext uri="{BB962C8B-B14F-4D97-AF65-F5344CB8AC3E}">
        <p14:creationId xmlns:p14="http://schemas.microsoft.com/office/powerpoint/2010/main" val="634926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defRPr dirty="0" smtClean="0">
            <a:solidFill>
              <a:schemeClr val="bg1"/>
            </a:solidFill>
            <a:latin typeface="Montserrat" panose="020B060402020202020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On-screen Show (16:9)</PresentationFormat>
  <Paragraphs>193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Lato</vt:lpstr>
      <vt:lpstr>Montserrat</vt:lpstr>
      <vt:lpstr>Arial</vt:lpstr>
      <vt:lpstr>Cambria Math</vt:lpstr>
      <vt:lpstr>Focus</vt:lpstr>
      <vt:lpstr>Real-Time Volumetric Cloud Rendering with Ray-Marching Technique</vt:lpstr>
      <vt:lpstr>Introduction</vt:lpstr>
      <vt:lpstr>Introduction</vt:lpstr>
      <vt:lpstr>Ray Marching</vt:lpstr>
      <vt:lpstr>Cloud Shape</vt:lpstr>
      <vt:lpstr>Cloud Shape</vt:lpstr>
      <vt:lpstr>Lighting</vt:lpstr>
      <vt:lpstr>Lighting</vt:lpstr>
      <vt:lpstr>Lighting</vt:lpstr>
      <vt:lpstr>Lighting</vt:lpstr>
      <vt:lpstr>Lighting</vt:lpstr>
      <vt:lpstr>Rendering</vt:lpstr>
      <vt:lpstr>Rendering</vt:lpstr>
      <vt:lpstr>Temporal Upsampling</vt:lpstr>
      <vt:lpstr>Atmosphere Scattering</vt:lpstr>
      <vt:lpstr>Atmosphere Scattering</vt:lpstr>
      <vt:lpstr>Atmosphere Scattering</vt:lpstr>
      <vt:lpstr>Atmosphere Scattering</vt:lpstr>
      <vt:lpstr>Optimizations</vt:lpstr>
      <vt:lpstr>Results</vt:lpstr>
      <vt:lpstr>Results</vt:lpstr>
      <vt:lpstr>Results</vt:lpstr>
      <vt:lpstr>Results</vt:lpstr>
      <vt:lpstr>Results</vt:lpstr>
      <vt:lpstr>Results</vt:lpstr>
      <vt:lpstr>Results</vt:lpstr>
      <vt:lpstr>Contribution</vt:lpstr>
      <vt:lpstr>References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Volumetric Cloud Rendering with Ray-Marching Technique</dc:title>
  <dc:creator>舒润萱</dc:creator>
  <cp:lastModifiedBy>润萱 舒</cp:lastModifiedBy>
  <cp:revision>1</cp:revision>
  <dcterms:modified xsi:type="dcterms:W3CDTF">2019-12-11T01:46:35Z</dcterms:modified>
</cp:coreProperties>
</file>